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547EA17-FC81-4A59-9A19-7AC3D84D0D2E}" type="datetimeFigureOut">
              <a:rPr lang="pt-BR" smtClean="0"/>
              <a:t>09/07/2015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75B5F8-3DCE-456A-BB9C-C7CA74D399EA}" type="slidenum">
              <a:rPr lang="pt-BR" smtClean="0"/>
              <a:t>‹nº›</a:t>
            </a:fld>
            <a:endParaRPr lang="pt-BR"/>
          </a:p>
        </p:txBody>
      </p:sp>
    </p:spTree>
    <p:extLst>
      <p:ext uri="{BB962C8B-B14F-4D97-AF65-F5344CB8AC3E}">
        <p14:creationId xmlns:p14="http://schemas.microsoft.com/office/powerpoint/2010/main" val="118437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547EA17-FC81-4A59-9A19-7AC3D84D0D2E}" type="datetimeFigureOut">
              <a:rPr lang="pt-BR" smtClean="0"/>
              <a:t>09/07/2015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75B5F8-3DCE-456A-BB9C-C7CA74D399EA}" type="slidenum">
              <a:rPr lang="pt-BR" smtClean="0"/>
              <a:t>‹nº›</a:t>
            </a:fld>
            <a:endParaRPr lang="pt-BR"/>
          </a:p>
        </p:txBody>
      </p:sp>
    </p:spTree>
    <p:extLst>
      <p:ext uri="{BB962C8B-B14F-4D97-AF65-F5344CB8AC3E}">
        <p14:creationId xmlns:p14="http://schemas.microsoft.com/office/powerpoint/2010/main" val="2031959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547EA17-FC81-4A59-9A19-7AC3D84D0D2E}" type="datetimeFigureOut">
              <a:rPr lang="pt-BR" smtClean="0"/>
              <a:t>09/07/2015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75B5F8-3DCE-456A-BB9C-C7CA74D399EA}" type="slidenum">
              <a:rPr lang="pt-BR" smtClean="0"/>
              <a:t>‹nº›</a:t>
            </a:fld>
            <a:endParaRPr lang="pt-BR"/>
          </a:p>
        </p:txBody>
      </p:sp>
    </p:spTree>
    <p:extLst>
      <p:ext uri="{BB962C8B-B14F-4D97-AF65-F5344CB8AC3E}">
        <p14:creationId xmlns:p14="http://schemas.microsoft.com/office/powerpoint/2010/main" val="318287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547EA17-FC81-4A59-9A19-7AC3D84D0D2E}" type="datetimeFigureOut">
              <a:rPr lang="pt-BR" smtClean="0"/>
              <a:t>09/07/2015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75B5F8-3DCE-456A-BB9C-C7CA74D399EA}" type="slidenum">
              <a:rPr lang="pt-BR" smtClean="0"/>
              <a:t>‹nº›</a:t>
            </a:fld>
            <a:endParaRPr lang="pt-BR"/>
          </a:p>
        </p:txBody>
      </p:sp>
    </p:spTree>
    <p:extLst>
      <p:ext uri="{BB962C8B-B14F-4D97-AF65-F5344CB8AC3E}">
        <p14:creationId xmlns:p14="http://schemas.microsoft.com/office/powerpoint/2010/main" val="136175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547EA17-FC81-4A59-9A19-7AC3D84D0D2E}" type="datetimeFigureOut">
              <a:rPr lang="pt-BR" smtClean="0"/>
              <a:t>09/07/2015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75B5F8-3DCE-456A-BB9C-C7CA74D399EA}" type="slidenum">
              <a:rPr lang="pt-BR" smtClean="0"/>
              <a:t>‹nº›</a:t>
            </a:fld>
            <a:endParaRPr lang="pt-BR"/>
          </a:p>
        </p:txBody>
      </p:sp>
    </p:spTree>
    <p:extLst>
      <p:ext uri="{BB962C8B-B14F-4D97-AF65-F5344CB8AC3E}">
        <p14:creationId xmlns:p14="http://schemas.microsoft.com/office/powerpoint/2010/main" val="24333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547EA17-FC81-4A59-9A19-7AC3D84D0D2E}" type="datetimeFigureOut">
              <a:rPr lang="pt-BR" smtClean="0"/>
              <a:t>09/07/2015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975B5F8-3DCE-456A-BB9C-C7CA74D399EA}" type="slidenum">
              <a:rPr lang="pt-BR" smtClean="0"/>
              <a:t>‹nº›</a:t>
            </a:fld>
            <a:endParaRPr lang="pt-BR"/>
          </a:p>
        </p:txBody>
      </p:sp>
    </p:spTree>
    <p:extLst>
      <p:ext uri="{BB962C8B-B14F-4D97-AF65-F5344CB8AC3E}">
        <p14:creationId xmlns:p14="http://schemas.microsoft.com/office/powerpoint/2010/main" val="394036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547EA17-FC81-4A59-9A19-7AC3D84D0D2E}" type="datetimeFigureOut">
              <a:rPr lang="pt-BR" smtClean="0"/>
              <a:t>09/07/2015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975B5F8-3DCE-456A-BB9C-C7CA74D399EA}" type="slidenum">
              <a:rPr lang="pt-BR" smtClean="0"/>
              <a:t>‹nº›</a:t>
            </a:fld>
            <a:endParaRPr lang="pt-BR"/>
          </a:p>
        </p:txBody>
      </p:sp>
    </p:spTree>
    <p:extLst>
      <p:ext uri="{BB962C8B-B14F-4D97-AF65-F5344CB8AC3E}">
        <p14:creationId xmlns:p14="http://schemas.microsoft.com/office/powerpoint/2010/main" val="107680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547EA17-FC81-4A59-9A19-7AC3D84D0D2E}" type="datetimeFigureOut">
              <a:rPr lang="pt-BR" smtClean="0"/>
              <a:t>09/07/2015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975B5F8-3DCE-456A-BB9C-C7CA74D399EA}" type="slidenum">
              <a:rPr lang="pt-BR" smtClean="0"/>
              <a:t>‹nº›</a:t>
            </a:fld>
            <a:endParaRPr lang="pt-BR"/>
          </a:p>
        </p:txBody>
      </p:sp>
    </p:spTree>
    <p:extLst>
      <p:ext uri="{BB962C8B-B14F-4D97-AF65-F5344CB8AC3E}">
        <p14:creationId xmlns:p14="http://schemas.microsoft.com/office/powerpoint/2010/main" val="141530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547EA17-FC81-4A59-9A19-7AC3D84D0D2E}" type="datetimeFigureOut">
              <a:rPr lang="pt-BR" smtClean="0"/>
              <a:t>09/07/2015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975B5F8-3DCE-456A-BB9C-C7CA74D399EA}" type="slidenum">
              <a:rPr lang="pt-BR" smtClean="0"/>
              <a:t>‹nº›</a:t>
            </a:fld>
            <a:endParaRPr lang="pt-BR"/>
          </a:p>
        </p:txBody>
      </p:sp>
    </p:spTree>
    <p:extLst>
      <p:ext uri="{BB962C8B-B14F-4D97-AF65-F5344CB8AC3E}">
        <p14:creationId xmlns:p14="http://schemas.microsoft.com/office/powerpoint/2010/main" val="195535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547EA17-FC81-4A59-9A19-7AC3D84D0D2E}" type="datetimeFigureOut">
              <a:rPr lang="pt-BR" smtClean="0"/>
              <a:t>09/07/2015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975B5F8-3DCE-456A-BB9C-C7CA74D399EA}" type="slidenum">
              <a:rPr lang="pt-BR" smtClean="0"/>
              <a:t>‹nº›</a:t>
            </a:fld>
            <a:endParaRPr lang="pt-BR"/>
          </a:p>
        </p:txBody>
      </p:sp>
    </p:spTree>
    <p:extLst>
      <p:ext uri="{BB962C8B-B14F-4D97-AF65-F5344CB8AC3E}">
        <p14:creationId xmlns:p14="http://schemas.microsoft.com/office/powerpoint/2010/main" val="105172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547EA17-FC81-4A59-9A19-7AC3D84D0D2E}" type="datetimeFigureOut">
              <a:rPr lang="pt-BR" smtClean="0"/>
              <a:t>09/07/2015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975B5F8-3DCE-456A-BB9C-C7CA74D399EA}" type="slidenum">
              <a:rPr lang="pt-BR" smtClean="0"/>
              <a:t>‹nº›</a:t>
            </a:fld>
            <a:endParaRPr lang="pt-BR"/>
          </a:p>
        </p:txBody>
      </p:sp>
    </p:spTree>
    <p:extLst>
      <p:ext uri="{BB962C8B-B14F-4D97-AF65-F5344CB8AC3E}">
        <p14:creationId xmlns:p14="http://schemas.microsoft.com/office/powerpoint/2010/main" val="267547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7EA17-FC81-4A59-9A19-7AC3D84D0D2E}" type="datetimeFigureOut">
              <a:rPr lang="pt-BR" smtClean="0"/>
              <a:t>09/07/2015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5B5F8-3DCE-456A-BB9C-C7CA74D399EA}" type="slidenum">
              <a:rPr lang="pt-BR" smtClean="0"/>
              <a:t>‹nº›</a:t>
            </a:fld>
            <a:endParaRPr lang="pt-BR"/>
          </a:p>
        </p:txBody>
      </p:sp>
    </p:spTree>
    <p:extLst>
      <p:ext uri="{BB962C8B-B14F-4D97-AF65-F5344CB8AC3E}">
        <p14:creationId xmlns:p14="http://schemas.microsoft.com/office/powerpoint/2010/main" val="4121184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s://www.google.com.br/url?sa=i&amp;rct=j&amp;q=&amp;esrc=s&amp;source=images&amp;cd=&amp;cad=rja&amp;uact=8&amp;ved=0CAcQjRw&amp;url=https%3A%2F%2Fdanielmcarlos.wordpress.com%2F&amp;ei=rbieVcSDF4GHwgTFoq-IDA&amp;bvm=bv.96952980,d.Y2I&amp;psig=AFQjCNHBUPrOD4Fykdj7NHtWpNbI1B1Q5g&amp;ust=1436551722187476" TargetMode="External"/><Relationship Id="rId1" Type="http://schemas.openxmlformats.org/officeDocument/2006/relationships/slideLayout" Target="../slideLayouts/slideLayout7.xml"/><Relationship Id="rId6" Type="http://schemas.openxmlformats.org/officeDocument/2006/relationships/hyperlink" Target="https://www.google.com.br/url?sa=i&amp;rct=j&amp;q=&amp;esrc=s&amp;source=images&amp;cd=&amp;cad=rja&amp;uact=8&amp;ved=0CAcQjRw&amp;url=https%3A%2F%2Fdanielmcarlos.wordpress.com%2Ffilosofia%2Fsocrates-um-importante-pensador%2F&amp;ei=97meVb79Gsz_wQSKv4aYDA&amp;bvm=bv.96952980,d.Y2I&amp;psig=AFQjCNGVdU3IF9c8gSG1LaKLi2oxAtTWFg&amp;ust=1436551932803255" TargetMode="External"/><Relationship Id="rId5" Type="http://schemas.openxmlformats.org/officeDocument/2006/relationships/image" Target="../media/image2.jpeg"/><Relationship Id="rId4" Type="http://schemas.openxmlformats.org/officeDocument/2006/relationships/hyperlink" Target="https://www.google.com.br/url?sa=i&amp;rct=j&amp;q=&amp;esrc=s&amp;source=images&amp;cd=&amp;cad=rja&amp;uact=8&amp;ved=0CAcQjRw&amp;url=https%3A%2F%2Fdanielmcarlos.wordpress.com%2Ftype%2Fimage%2F&amp;ei=srmeVdePJMakwgTu6JG4DA&amp;bvm=bv.96952980,d.Y2I&amp;psig=AFQjCNGVdU3IF9c8gSG1LaKLi2oxAtTWFg&amp;ust=143655193280325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google.com.br/url?sa=i&amp;rct=j&amp;q=&amp;esrc=s&amp;source=images&amp;cd=&amp;cad=rja&amp;uact=8&amp;ved=0CAcQjRw&amp;url=http%3A%2F%2Fcafecommaquiagem.com.br%2F%3Ftag%3Dmaquiagem-2&amp;ei=hsOeVbhpxJTABLbJh5AM&amp;bvm=bv.96952980,d.Y2I&amp;psig=AFQjCNHFWFI6-SK1_Mpl_j2ACbt29lOOcA&amp;ust=1436554374183428"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br/url?sa=i&amp;rct=j&amp;q=&amp;esrc=s&amp;source=images&amp;cd=&amp;cad=rja&amp;uact=8&amp;ved=0CAcQjRw&amp;url=http%3A%2F%2Fwww.baudaweb.com%2F2015%2F03%2Ffrases-de-jean-piaget.html&amp;ei=CL6eVdXwA8mCwgT5qZmwDA&amp;bvm=bv.96952980,d.Y2I&amp;psig=AFQjCNGcwCs2_7Ti7SFOD2dMt5M6iBnH1Q&amp;ust=1436553081261187"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br/url?sa=i&amp;rct=j&amp;q=&amp;esrc=s&amp;source=images&amp;cd=&amp;cad=rja&amp;uact=8&amp;ved=0CAcQjRw&amp;url=https%3A%2F%2Fwww.pinterest.com%2Fpin%2F523262050424904061%2F&amp;ei=Ir6eVb29GoSiwASs3ajIDA&amp;bvm=bv.96952980,d.Y2I&amp;psig=AFQjCNGcwCs2_7Ti7SFOD2dMt5M6iBnH1Q&amp;ust=1436553081261187"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br/url?sa=i&amp;rct=j&amp;q=&amp;esrc=s&amp;source=images&amp;cd=&amp;cad=rja&amp;uact=8&amp;ved=0CAcQjRw&amp;url=http%3A%2F%2Fkdfrases.com%2Ffrase%2F127322&amp;ei=R76eVe6wL8mgwgTr4pOwDA&amp;bvm=bv.96952980,d.Y2I&amp;psig=AFQjCNEpETd-NFeObEMwt7MFatEYbwx4cQ&amp;ust=143655315337164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br/url?sa=i&amp;rct=j&amp;q=&amp;esrc=s&amp;source=images&amp;cd=&amp;cad=rja&amp;uact=8&amp;ved=0CAcQjRw&amp;url=http%3A%2F%2Fsociedadedospoetasamigos.blogspot.com%2F2014%2F10%2F5-monografias-sobre-bauman-e.html&amp;ei=Eb-eVcfXDor9wQSg-aGYDA&amp;psig=AFQjCNHyKFqJ0UqrnQWloKGMSUMKFji_ZQ&amp;ust=1436553349978954"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google.com.br/url?sa=i&amp;rct=j&amp;q=&amp;esrc=s&amp;source=images&amp;cd=&amp;cad=rja&amp;uact=8&amp;ved=0CAcQjRw&amp;url=http%3A%2F%2Fwww.publico.pt%2Ftemas%2Fjornal%2Fa-europa-a-procura-da-sua-primavera-26312959&amp;ei=R7-eVezVJ8OGwgT-7bDIDA&amp;psig=AFQjCNHyKFqJ0UqrnQWloKGMSUMKFji_ZQ&amp;ust=143655334997895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google.com.br/url?sa=i&amp;rct=j&amp;q=&amp;esrc=s&amp;source=images&amp;cd=&amp;cad=rja&amp;uact=8&amp;ved=0CAcQjRw&amp;url=http%3A%2F%2Fwww.animatedimages.org%2Fcat-light-bulb-510.htm&amp;ei=C8OeVYLWOoWOwgTw14mIDA&amp;bvm=bv.96952980,d.Y2I&amp;psig=AFQjCNHFWFI6-SK1_Mpl_j2ACbt29lOOcA&amp;ust=1436554374183428"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56761" y="620688"/>
            <a:ext cx="7630487" cy="923330"/>
          </a:xfrm>
          <a:prstGeom prst="rect">
            <a:avLst/>
          </a:prstGeom>
          <a:noFill/>
        </p:spPr>
        <p:txBody>
          <a:bodyPr wrap="none" lIns="91440" tIns="45720" rIns="91440" bIns="45720">
            <a:spAutoFit/>
          </a:bodyPr>
          <a:lstStyle/>
          <a:p>
            <a:pPr algn="ctr"/>
            <a:r>
              <a:rPr lang="pt-B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Trabalhando com citações</a:t>
            </a:r>
            <a:endParaRPr lang="pt-B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8" name="Picture 4" descr="http://3.bp.blogspot.com/-ANk9OsLmLdE/Tmq__y25b2I/AAAAAAAAAaU/q468LIE6eCg/s1600/folosofia-los-simps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522" y="1412776"/>
            <a:ext cx="4895478" cy="36001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anielmcarlos.files.wordpress.com/2014/05/platao-aristoteles-socrates.jpg?w=620&amp;h=55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276872"/>
            <a:ext cx="3645351" cy="32436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anielmcarlos.files.wordpress.com/2010/10/socrates.jpg?w=400&amp;h=40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769" y="-27384"/>
            <a:ext cx="7487647" cy="682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18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anim calcmode="lin" valueType="num">
                                      <p:cBhvr>
                                        <p:cTn id="8" dur="2000" fill="hold"/>
                                        <p:tgtEl>
                                          <p:spTgt spid="1028"/>
                                        </p:tgtEl>
                                        <p:attrNameLst>
                                          <p:attrName>ppt_w</p:attrName>
                                        </p:attrNameLst>
                                      </p:cBhvr>
                                      <p:tavLst>
                                        <p:tav tm="0" fmla="#ppt_w*sin(2.5*pi*$)">
                                          <p:val>
                                            <p:fltVal val="0"/>
                                          </p:val>
                                        </p:tav>
                                        <p:tav tm="100000">
                                          <p:val>
                                            <p:fltVal val="1"/>
                                          </p:val>
                                        </p:tav>
                                      </p:tavLst>
                                    </p:anim>
                                    <p:anim calcmode="lin" valueType="num">
                                      <p:cBhvr>
                                        <p:cTn id="9"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circle(in)">
                                      <p:cBhvr>
                                        <p:cTn id="14" dur="2000"/>
                                        <p:tgtEl>
                                          <p:spTgt spid="103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wipe(down)">
                                      <p:cBhvr>
                                        <p:cTn id="19" dur="580">
                                          <p:stCondLst>
                                            <p:cond delay="0"/>
                                          </p:stCondLst>
                                        </p:cTn>
                                        <p:tgtEl>
                                          <p:spTgt spid="1032"/>
                                        </p:tgtEl>
                                      </p:cBhvr>
                                    </p:animEffect>
                                    <p:anim calcmode="lin" valueType="num">
                                      <p:cBhvr>
                                        <p:cTn id="20"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25" dur="26">
                                          <p:stCondLst>
                                            <p:cond delay="650"/>
                                          </p:stCondLst>
                                        </p:cTn>
                                        <p:tgtEl>
                                          <p:spTgt spid="1032"/>
                                        </p:tgtEl>
                                      </p:cBhvr>
                                      <p:to x="100000" y="60000"/>
                                    </p:animScale>
                                    <p:animScale>
                                      <p:cBhvr>
                                        <p:cTn id="26" dur="166" decel="50000">
                                          <p:stCondLst>
                                            <p:cond delay="676"/>
                                          </p:stCondLst>
                                        </p:cTn>
                                        <p:tgtEl>
                                          <p:spTgt spid="1032"/>
                                        </p:tgtEl>
                                      </p:cBhvr>
                                      <p:to x="100000" y="100000"/>
                                    </p:animScale>
                                    <p:animScale>
                                      <p:cBhvr>
                                        <p:cTn id="27" dur="26">
                                          <p:stCondLst>
                                            <p:cond delay="1312"/>
                                          </p:stCondLst>
                                        </p:cTn>
                                        <p:tgtEl>
                                          <p:spTgt spid="1032"/>
                                        </p:tgtEl>
                                      </p:cBhvr>
                                      <p:to x="100000" y="80000"/>
                                    </p:animScale>
                                    <p:animScale>
                                      <p:cBhvr>
                                        <p:cTn id="28" dur="166" decel="50000">
                                          <p:stCondLst>
                                            <p:cond delay="1338"/>
                                          </p:stCondLst>
                                        </p:cTn>
                                        <p:tgtEl>
                                          <p:spTgt spid="1032"/>
                                        </p:tgtEl>
                                      </p:cBhvr>
                                      <p:to x="100000" y="100000"/>
                                    </p:animScale>
                                    <p:animScale>
                                      <p:cBhvr>
                                        <p:cTn id="29" dur="26">
                                          <p:stCondLst>
                                            <p:cond delay="1642"/>
                                          </p:stCondLst>
                                        </p:cTn>
                                        <p:tgtEl>
                                          <p:spTgt spid="1032"/>
                                        </p:tgtEl>
                                      </p:cBhvr>
                                      <p:to x="100000" y="90000"/>
                                    </p:animScale>
                                    <p:animScale>
                                      <p:cBhvr>
                                        <p:cTn id="30" dur="166" decel="50000">
                                          <p:stCondLst>
                                            <p:cond delay="1668"/>
                                          </p:stCondLst>
                                        </p:cTn>
                                        <p:tgtEl>
                                          <p:spTgt spid="1032"/>
                                        </p:tgtEl>
                                      </p:cBhvr>
                                      <p:to x="100000" y="100000"/>
                                    </p:animScale>
                                    <p:animScale>
                                      <p:cBhvr>
                                        <p:cTn id="31" dur="26">
                                          <p:stCondLst>
                                            <p:cond delay="1808"/>
                                          </p:stCondLst>
                                        </p:cTn>
                                        <p:tgtEl>
                                          <p:spTgt spid="1032"/>
                                        </p:tgtEl>
                                      </p:cBhvr>
                                      <p:to x="100000" y="95000"/>
                                    </p:animScale>
                                    <p:animScale>
                                      <p:cBhvr>
                                        <p:cTn id="32" dur="166" decel="50000">
                                          <p:stCondLst>
                                            <p:cond delay="1834"/>
                                          </p:stCondLst>
                                        </p:cTn>
                                        <p:tgtEl>
                                          <p:spTgt spid="10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44624"/>
            <a:ext cx="1696298" cy="615553"/>
          </a:xfrm>
          <a:prstGeom prst="rect">
            <a:avLst/>
          </a:prstGeom>
          <a:noFill/>
        </p:spPr>
        <p:txBody>
          <a:bodyPr wrap="none" rtlCol="0">
            <a:spAutoFit/>
          </a:bodyPr>
          <a:lstStyle/>
          <a:p>
            <a:r>
              <a:rPr lang="pt-BR" sz="3400" dirty="0" smtClean="0">
                <a:latin typeface="Impact" panose="020B0806030902050204" pitchFamily="34" charset="0"/>
              </a:rPr>
              <a:t>Técnica:</a:t>
            </a:r>
            <a:endParaRPr lang="pt-BR" sz="3400" dirty="0">
              <a:latin typeface="Impact" panose="020B0806030902050204" pitchFamily="34" charset="0"/>
            </a:endParaRPr>
          </a:p>
        </p:txBody>
      </p:sp>
      <p:sp>
        <p:nvSpPr>
          <p:cNvPr id="3" name="CaixaDeTexto 2"/>
          <p:cNvSpPr txBox="1"/>
          <p:nvPr/>
        </p:nvSpPr>
        <p:spPr>
          <a:xfrm>
            <a:off x="144016" y="620688"/>
            <a:ext cx="8892480" cy="39395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pt-BR" sz="2500" b="1" dirty="0" smtClean="0">
                <a:solidFill>
                  <a:srgbClr val="FFFF00"/>
                </a:solidFill>
                <a:latin typeface="Arial" panose="020B0604020202020204" pitchFamily="34" charset="0"/>
                <a:cs typeface="Arial" panose="020B0604020202020204" pitchFamily="34" charset="0"/>
              </a:rPr>
              <a:t>	2. Rousseau acreditava que a essência humana é boa, mas que a sociedade é capaz de corromper essa bondade inicial. </a:t>
            </a:r>
            <a:r>
              <a:rPr lang="pt-BR" sz="2500" dirty="0" smtClean="0">
                <a:latin typeface="Arial" panose="020B0604020202020204" pitchFamily="34" charset="0"/>
                <a:cs typeface="Arial" panose="020B0604020202020204" pitchFamily="34" charset="0"/>
              </a:rPr>
              <a:t>Esse pensamento pode se encaixar perfeitamente no drama enfrentado por muitos jovens brasileiros que já nascem em um ambiente hostilizado das periferias. Negros, pobres, esquecidos pelo Estado, muitos se entregam às promessas de ascensão social rápida proposta pelos líderes do tráfico, porém da mesma forma que podem ascender rapidamente, podem ter uma vida abreviada tão quanto.</a:t>
            </a:r>
            <a:endParaRPr lang="pt-BR" sz="2500" dirty="0">
              <a:latin typeface="Arial" panose="020B0604020202020204" pitchFamily="34" charset="0"/>
              <a:cs typeface="Arial" panose="020B0604020202020204" pitchFamily="34" charset="0"/>
            </a:endParaRPr>
          </a:p>
        </p:txBody>
      </p:sp>
      <p:sp>
        <p:nvSpPr>
          <p:cNvPr id="4" name="CaixaDeTexto 3"/>
          <p:cNvSpPr txBox="1"/>
          <p:nvPr/>
        </p:nvSpPr>
        <p:spPr>
          <a:xfrm>
            <a:off x="177782" y="4869160"/>
            <a:ext cx="8786706" cy="113877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pt-BR" sz="3400" dirty="0" smtClean="0">
                <a:latin typeface="Impact" panose="020B0806030902050204" pitchFamily="34" charset="0"/>
              </a:rPr>
              <a:t>Técnica da citação indireta: você explica o que o pensador acreditava</a:t>
            </a:r>
            <a:endParaRPr lang="pt-BR" sz="3400" dirty="0">
              <a:latin typeface="Impact" panose="020B0806030902050204" pitchFamily="34" charset="0"/>
            </a:endParaRPr>
          </a:p>
        </p:txBody>
      </p:sp>
      <p:pic>
        <p:nvPicPr>
          <p:cNvPr id="8194" name="Picture 2" descr="http://i1342.photobucket.com/albums/o763/5IVE5/Gifs/tumblr_m3f2jwAcf61rqfhi2o1_500_zps5ec8aeee.gif">
            <a:hlinkClick r:id="rId2"/>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5280308"/>
            <a:ext cx="1481542" cy="146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94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8194"/>
                                        </p:tgtEl>
                                        <p:attrNameLst>
                                          <p:attrName>style.visibility</p:attrName>
                                        </p:attrNameLst>
                                      </p:cBhvr>
                                      <p:to>
                                        <p:strVal val="visible"/>
                                      </p:to>
                                    </p:set>
                                    <p:animEffect transition="in" filter="circle(in)">
                                      <p:cBhvr>
                                        <p:cTn id="43" dur="1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6632"/>
            <a:ext cx="6624735" cy="667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654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2008" y="764704"/>
            <a:ext cx="9036496" cy="490410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just"/>
            <a:r>
              <a:rPr lang="pt-BR" sz="2800" b="1" dirty="0">
                <a:solidFill>
                  <a:srgbClr val="FFFF00"/>
                </a:solidFill>
              </a:rPr>
              <a:t>O que </a:t>
            </a:r>
            <a:r>
              <a:rPr lang="pt-BR" sz="2800" b="1" dirty="0" smtClean="0">
                <a:solidFill>
                  <a:srgbClr val="FFFF00"/>
                </a:solidFill>
              </a:rPr>
              <a:t>pensou:</a:t>
            </a:r>
            <a:endParaRPr lang="pt-BR" sz="2800" b="1" dirty="0">
              <a:solidFill>
                <a:srgbClr val="FFFF00"/>
              </a:solidFill>
            </a:endParaRPr>
          </a:p>
          <a:p>
            <a:pPr algn="just"/>
            <a:r>
              <a:rPr lang="pt-BR" sz="2800" dirty="0" smtClean="0"/>
              <a:t>	Empreendeu </a:t>
            </a:r>
            <a:r>
              <a:rPr lang="pt-BR" sz="2800" dirty="0"/>
              <a:t>uma investigação sociológica do conhecimento que detectou um jogo de dominação e reprodução de valores. No livro A Reprodução, analisou o funcionamento do sistema escolar francês e concluiu que, em vez de ter uma função transformadora, ele reproduzia e reforçava as desigualdades sociais.</a:t>
            </a:r>
          </a:p>
          <a:p>
            <a:pPr algn="just"/>
            <a:r>
              <a:rPr lang="pt-BR" sz="2800" b="1" dirty="0" smtClean="0"/>
              <a:t>	</a:t>
            </a:r>
          </a:p>
          <a:p>
            <a:pPr algn="just"/>
            <a:r>
              <a:rPr lang="pt-BR" sz="2800" b="1" dirty="0" smtClean="0">
                <a:solidFill>
                  <a:srgbClr val="FFFF00"/>
                </a:solidFill>
              </a:rPr>
              <a:t>Frase:</a:t>
            </a:r>
            <a:endParaRPr lang="pt-BR" sz="2800" b="1" dirty="0">
              <a:solidFill>
                <a:srgbClr val="FFFF00"/>
              </a:solidFill>
            </a:endParaRPr>
          </a:p>
          <a:p>
            <a:pPr algn="just"/>
            <a:r>
              <a:rPr lang="pt-BR" sz="2800" dirty="0" smtClean="0"/>
              <a:t>	“</a:t>
            </a:r>
            <a:r>
              <a:rPr lang="pt-BR" sz="2800" dirty="0"/>
              <a:t>Não há democracia efetiva sem um verdadeiro poder crítico”</a:t>
            </a:r>
          </a:p>
        </p:txBody>
      </p:sp>
    </p:spTree>
    <p:extLst>
      <p:ext uri="{BB962C8B-B14F-4D97-AF65-F5344CB8AC3E}">
        <p14:creationId xmlns:p14="http://schemas.microsoft.com/office/powerpoint/2010/main" val="2694210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980728"/>
            <a:ext cx="8784976" cy="455509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pt-BR" sz="2900" b="1" dirty="0" smtClean="0">
                <a:solidFill>
                  <a:srgbClr val="FFFF00"/>
                </a:solidFill>
                <a:effectLst/>
              </a:rPr>
              <a:t>Para pensar:</a:t>
            </a:r>
          </a:p>
          <a:p>
            <a:pPr algn="just"/>
            <a:endParaRPr lang="pt-BR" sz="2900" dirty="0" smtClean="0">
              <a:effectLst/>
            </a:endParaRPr>
          </a:p>
          <a:p>
            <a:pPr algn="just"/>
            <a:r>
              <a:rPr lang="pt-BR" sz="2900" dirty="0" smtClean="0">
                <a:effectLst/>
              </a:rPr>
              <a:t>	Frequentemente fazemos, sem perceber, julgamentos severos com base em motivos nada consistentes ou, pior, preconceituosos. Na escola, é comum alunos serem discriminados por causa de sua aparência e seus hábitos. Você já observou como muitas vezes isso é uma manifestação de sentimentos de superioridade de alguns grupos sociais em relação a outros?</a:t>
            </a:r>
            <a:endParaRPr lang="pt-BR" sz="2900" dirty="0">
              <a:effectLst/>
            </a:endParaRPr>
          </a:p>
        </p:txBody>
      </p:sp>
    </p:spTree>
    <p:extLst>
      <p:ext uri="{BB962C8B-B14F-4D97-AF65-F5344CB8AC3E}">
        <p14:creationId xmlns:p14="http://schemas.microsoft.com/office/powerpoint/2010/main" val="3237291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bp.blogspot.com/-qJIyXhZUxpM/VQmrFMCLcCI/AAAAAAAAHNo/W48rRThTAK4/s1600/Jean_Piaget%2B(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7386"/>
            <a:ext cx="9132400" cy="461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096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736x/a1/87/d1/a187d1742a185791296cd5a1921ac60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376" y="399350"/>
            <a:ext cx="6688976" cy="583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770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kdfrases.com/frases-imagens/frase-com-16-anos-o-adolescente-conhece-o-sofrimento-porque-ja-sofreu-porem-mal-sabe-que-outros-seres-rousseau-12732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01098"/>
            <a:ext cx="9007400" cy="424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861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Qcx_Pb17z_A/VDnXajFacKI/AAAAAAAAOUA/X5BZ4zPbQMM/s1600/artedavida-1024x66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425"/>
            <a:ext cx="8928991" cy="49925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agens.publico.pt/imagens.aspx/98864?tp=EI&amp;db=IMAGE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0238" y="4185590"/>
            <a:ext cx="2555777" cy="255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07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332656"/>
            <a:ext cx="5444119" cy="615553"/>
          </a:xfrm>
          <a:prstGeom prst="rect">
            <a:avLst/>
          </a:prstGeom>
          <a:noFill/>
        </p:spPr>
        <p:txBody>
          <a:bodyPr wrap="none" rtlCol="0">
            <a:spAutoFit/>
          </a:bodyPr>
          <a:lstStyle/>
          <a:p>
            <a:r>
              <a:rPr lang="pt-BR" sz="3400" dirty="0" smtClean="0">
                <a:latin typeface="Impact" panose="020B0806030902050204" pitchFamily="34" charset="0"/>
              </a:rPr>
              <a:t>Técnicas que você pode usar:</a:t>
            </a:r>
            <a:endParaRPr lang="pt-BR" sz="3400" dirty="0">
              <a:latin typeface="Impact" panose="020B0806030902050204" pitchFamily="34" charset="0"/>
            </a:endParaRPr>
          </a:p>
        </p:txBody>
      </p:sp>
      <p:sp>
        <p:nvSpPr>
          <p:cNvPr id="3" name="CaixaDeTexto 2"/>
          <p:cNvSpPr txBox="1"/>
          <p:nvPr/>
        </p:nvSpPr>
        <p:spPr>
          <a:xfrm>
            <a:off x="144016" y="1340768"/>
            <a:ext cx="8892480" cy="35548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pt-BR" sz="2500" b="1" dirty="0" smtClean="0">
                <a:solidFill>
                  <a:srgbClr val="FFFF00"/>
                </a:solidFill>
                <a:latin typeface="Arial" panose="020B0604020202020204" pitchFamily="34" charset="0"/>
                <a:cs typeface="Arial" panose="020B0604020202020204" pitchFamily="34" charset="0"/>
              </a:rPr>
              <a:t>	1. Rousseau afirmou: “o homem nasce bom, e a sociedade o corrompe”.</a:t>
            </a:r>
            <a:r>
              <a:rPr lang="pt-BR" sz="2500" dirty="0" smtClean="0">
                <a:latin typeface="Arial" panose="020B0604020202020204" pitchFamily="34" charset="0"/>
                <a:cs typeface="Arial" panose="020B0604020202020204" pitchFamily="34" charset="0"/>
              </a:rPr>
              <a:t> Esse pensamento pode se encaixar perfeitamente no drama enfrentado por muitos jovens brasileiros que já nascem em um ambiente hostilizado das periferias. Negros, pobres, esquecidos pelo Estado, muitos se entregam às promessas de ascensão social rápida proposta pelos líderes do tráfico, porém da mesma forma que podem ascender rapidamente, podem ter uma vida abreviada tão quanto.</a:t>
            </a:r>
            <a:endParaRPr lang="pt-BR" sz="2500" dirty="0">
              <a:latin typeface="Arial" panose="020B0604020202020204" pitchFamily="34" charset="0"/>
              <a:cs typeface="Arial" panose="020B0604020202020204" pitchFamily="34" charset="0"/>
            </a:endParaRPr>
          </a:p>
        </p:txBody>
      </p:sp>
      <p:sp>
        <p:nvSpPr>
          <p:cNvPr id="4" name="CaixaDeTexto 3"/>
          <p:cNvSpPr txBox="1"/>
          <p:nvPr/>
        </p:nvSpPr>
        <p:spPr>
          <a:xfrm>
            <a:off x="179512" y="5229200"/>
            <a:ext cx="4790094" cy="615553"/>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pt-BR" sz="3400" dirty="0" smtClean="0">
                <a:latin typeface="Impact" panose="020B0806030902050204" pitchFamily="34" charset="0"/>
              </a:rPr>
              <a:t>Técnica da citação direta.</a:t>
            </a:r>
            <a:endParaRPr lang="pt-BR" sz="3400" dirty="0">
              <a:latin typeface="Impact" panose="020B0806030902050204" pitchFamily="34" charset="0"/>
            </a:endParaRPr>
          </a:p>
        </p:txBody>
      </p:sp>
      <p:pic>
        <p:nvPicPr>
          <p:cNvPr id="7170" name="Picture 2" descr="http://www.animatedimages.org/data/media/510/animated-light-bulb-image-0022.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689250"/>
            <a:ext cx="1876425"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13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circle(in)">
                                      <p:cBhvr>
                                        <p:cTn id="25"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35</Words>
  <Application>Microsoft Office PowerPoint</Application>
  <PresentationFormat>Apresentação na tela (4:3)</PresentationFormat>
  <Paragraphs>15</Paragraphs>
  <Slides>10</Slides>
  <Notes>0</Notes>
  <HiddenSlides>0</HiddenSlides>
  <MMClips>0</MMClips>
  <ScaleCrop>false</ScaleCrop>
  <HeadingPairs>
    <vt:vector size="4" baseType="variant">
      <vt:variant>
        <vt:lpstr>Tema</vt:lpstr>
      </vt:variant>
      <vt:variant>
        <vt:i4>1</vt:i4>
      </vt:variant>
      <vt:variant>
        <vt:lpstr>Títulos de slides</vt:lpstr>
      </vt:variant>
      <vt:variant>
        <vt:i4>10</vt:i4>
      </vt:variant>
    </vt:vector>
  </HeadingPairs>
  <TitlesOfParts>
    <vt:vector size="11"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Dionisio</dc:creator>
  <cp:lastModifiedBy>Dionisio</cp:lastModifiedBy>
  <cp:revision>5</cp:revision>
  <dcterms:created xsi:type="dcterms:W3CDTF">2015-07-09T18:01:14Z</dcterms:created>
  <dcterms:modified xsi:type="dcterms:W3CDTF">2015-07-09T18:57:01Z</dcterms:modified>
</cp:coreProperties>
</file>