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41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0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10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81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69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61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46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68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60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94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E535F-A256-41E8-BD06-3FF2BF58EA14}" type="datetimeFigureOut">
              <a:rPr lang="pt-BR" smtClean="0"/>
              <a:t>05/07/2015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903C2-05AB-4316-8BAA-97D44507C6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82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2.bp.blogspot.com/-UTRS9riv-U8/VF-VQ5KgDnI/AAAAAAAAIgk/KHOthnLKpWI/s1600/PUBLICIDADE-INFANTIL-facebook_barsilpos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82" y="866329"/>
            <a:ext cx="6264696" cy="313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31916" y="404664"/>
            <a:ext cx="7744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400" dirty="0">
                <a:latin typeface="Impact" panose="020B0806030902050204" pitchFamily="34" charset="0"/>
              </a:rPr>
              <a:t>Publicidade infantil em questão no </a:t>
            </a:r>
            <a:r>
              <a:rPr lang="pt-BR" sz="2400" dirty="0" smtClean="0">
                <a:latin typeface="Impact" panose="020B0806030902050204" pitchFamily="34" charset="0"/>
              </a:rPr>
              <a:t>Brasil-comentário-prova</a:t>
            </a:r>
            <a:endParaRPr lang="pt-BR" sz="2400" dirty="0">
              <a:latin typeface="Impact" panose="020B0806030902050204" pitchFamily="34" charset="0"/>
            </a:endParaRPr>
          </a:p>
        </p:txBody>
      </p:sp>
      <p:pic>
        <p:nvPicPr>
          <p:cNvPr id="3076" name="Picture 4" descr="http://2.bp.blogspot.com/-O_d4KlVmADw/VHRrgSPQJqI/AAAAAAAAAcU/iR0cDynqo2Q/s1600/1451499_669823173062992_1497364494_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93096"/>
            <a:ext cx="631507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mercadoetico.com.br/website/wp-content/uploads/2014/12/publicidade_infantil_25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12158"/>
            <a:ext cx="238125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0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474925"/>
            <a:ext cx="878497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500" dirty="0" smtClean="0">
                <a:latin typeface="Impact" panose="020B0806030902050204" pitchFamily="34" charset="0"/>
              </a:rPr>
              <a:t>O Texto I já delimitou a polêmica em questão: </a:t>
            </a:r>
          </a:p>
        </p:txBody>
      </p:sp>
      <p:sp>
        <p:nvSpPr>
          <p:cNvPr id="3" name="Retângulo 2"/>
          <p:cNvSpPr/>
          <p:nvPr/>
        </p:nvSpPr>
        <p:spPr>
          <a:xfrm>
            <a:off x="179512" y="1720840"/>
            <a:ext cx="8784976" cy="36625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900" dirty="0"/>
              <a:t>S</a:t>
            </a:r>
            <a:r>
              <a:rPr lang="pt-BR" sz="2900" dirty="0" smtClean="0"/>
              <a:t>ão abusivas as práticas atuais de publicidade infantil?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900" dirty="0" smtClean="0"/>
              <a:t>A resolução emitida pelo Conanda descreve boa parte das ações atuais e as considera abusivas.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2900" dirty="0" smtClean="0"/>
              <a:t>Levanta também um problema: a aplicabilidade da resolução e sua legitimidade, uma vez que o Conselho Nacional de </a:t>
            </a:r>
            <a:r>
              <a:rPr lang="pt-BR" sz="2900" dirty="0" err="1" smtClean="0"/>
              <a:t>Autorregulamentação</a:t>
            </a:r>
            <a:r>
              <a:rPr lang="pt-BR" sz="2900" dirty="0" smtClean="0"/>
              <a:t> Publicitária (</a:t>
            </a:r>
            <a:r>
              <a:rPr lang="pt-BR" sz="2900" dirty="0" err="1" smtClean="0"/>
              <a:t>Conar</a:t>
            </a:r>
            <a:r>
              <a:rPr lang="pt-BR" sz="2900" dirty="0" smtClean="0"/>
              <a:t>) é que seria o órgão responsável pela </a:t>
            </a:r>
            <a:r>
              <a:rPr lang="pt-BR" sz="2900" dirty="0" err="1" smtClean="0"/>
              <a:t>autorregulação</a:t>
            </a:r>
            <a:r>
              <a:rPr lang="pt-BR" sz="2900" dirty="0" smtClean="0"/>
              <a:t> publicitária no Brasil. 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42276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020"/>
            <a:ext cx="7848872" cy="6652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72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340768"/>
            <a:ext cx="8784976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Impact" panose="020B0806030902050204" pitchFamily="34" charset="0"/>
              </a:rPr>
              <a:t>Cinco eram os aspectos apresentados:</a:t>
            </a:r>
            <a:endParaRPr lang="pt-BR" sz="2900" dirty="0">
              <a:latin typeface="Impact" panose="020B080603090205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9512" y="260648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 smtClean="0">
                <a:latin typeface="Impact" panose="020B0806030902050204" pitchFamily="34" charset="0"/>
              </a:rPr>
              <a:t>Texto II- infográfico </a:t>
            </a:r>
            <a:r>
              <a:rPr lang="pt-BR" sz="2700" dirty="0">
                <a:latin typeface="Impact" panose="020B0806030902050204" pitchFamily="34" charset="0"/>
              </a:rPr>
              <a:t>descritivo das diferenças </a:t>
            </a:r>
            <a:r>
              <a:rPr lang="pt-BR" sz="2700" dirty="0" smtClean="0">
                <a:latin typeface="Impact" panose="020B0806030902050204" pitchFamily="34" charset="0"/>
              </a:rPr>
              <a:t>de conduta </a:t>
            </a:r>
            <a:r>
              <a:rPr lang="pt-BR" sz="2700" dirty="0">
                <a:latin typeface="Impact" panose="020B0806030902050204" pitchFamily="34" charset="0"/>
              </a:rPr>
              <a:t>acerca da regulação publicitária infantil entre países</a:t>
            </a:r>
            <a:endParaRPr lang="pt-BR" sz="2700" dirty="0" smtClean="0">
              <a:latin typeface="Impact" panose="020B080603090205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9512" y="2060848"/>
            <a:ext cx="8784976" cy="13388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700" b="1" i="1" dirty="0" err="1">
                <a:solidFill>
                  <a:schemeClr val="tx1"/>
                </a:solidFill>
              </a:rPr>
              <a:t>Autorregulamentação</a:t>
            </a:r>
            <a:r>
              <a:rPr lang="pt-BR" sz="2700" i="1" dirty="0"/>
              <a:t> </a:t>
            </a:r>
            <a:r>
              <a:rPr lang="pt-BR" sz="2700" dirty="0"/>
              <a:t>(Brasil</a:t>
            </a:r>
            <a:r>
              <a:rPr lang="pt-BR" sz="2700" dirty="0" smtClean="0"/>
              <a:t>, assim </a:t>
            </a:r>
            <a:r>
              <a:rPr lang="pt-BR" sz="2700" dirty="0"/>
              <a:t>como Estados Unidos e Austrália, não têm legislação </a:t>
            </a:r>
            <a:r>
              <a:rPr lang="pt-BR" sz="2700" dirty="0" smtClean="0"/>
              <a:t>específica – </a:t>
            </a:r>
            <a:r>
              <a:rPr lang="pt-BR" sz="2700" dirty="0"/>
              <a:t>as normas são balizadas a partir de acordos do setor com </a:t>
            </a:r>
            <a:r>
              <a:rPr lang="pt-BR" sz="2700" dirty="0" smtClean="0"/>
              <a:t>o governo</a:t>
            </a:r>
            <a:r>
              <a:rPr lang="pt-BR" sz="2700" dirty="0"/>
              <a:t>);</a:t>
            </a:r>
          </a:p>
        </p:txBody>
      </p:sp>
      <p:sp>
        <p:nvSpPr>
          <p:cNvPr id="5" name="Retângulo 4"/>
          <p:cNvSpPr/>
          <p:nvPr/>
        </p:nvSpPr>
        <p:spPr>
          <a:xfrm>
            <a:off x="179512" y="3573016"/>
            <a:ext cx="8784976" cy="13388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700" b="1" i="1" dirty="0">
                <a:solidFill>
                  <a:schemeClr val="tx1"/>
                </a:solidFill>
              </a:rPr>
              <a:t>Alerta</a:t>
            </a:r>
            <a:r>
              <a:rPr lang="pt-BR" sz="2700" i="1" dirty="0"/>
              <a:t> </a:t>
            </a:r>
            <a:r>
              <a:rPr lang="pt-BR" sz="2700" dirty="0"/>
              <a:t>(na França e no Chile, há mensagens </a:t>
            </a:r>
            <a:r>
              <a:rPr lang="pt-BR" sz="2700" dirty="0" smtClean="0"/>
              <a:t>recomendando consumo </a:t>
            </a:r>
            <a:r>
              <a:rPr lang="pt-BR" sz="2700" dirty="0"/>
              <a:t>moderado de alguns produtos e alimentação saudável);</a:t>
            </a:r>
          </a:p>
        </p:txBody>
      </p:sp>
      <p:sp>
        <p:nvSpPr>
          <p:cNvPr id="6" name="Retângulo 5"/>
          <p:cNvSpPr/>
          <p:nvPr/>
        </p:nvSpPr>
        <p:spPr>
          <a:xfrm>
            <a:off x="179512" y="5085184"/>
            <a:ext cx="8784976" cy="16927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600" b="1" i="1" dirty="0"/>
              <a:t>Proibição parcial </a:t>
            </a:r>
            <a:r>
              <a:rPr lang="pt-BR" sz="2600" dirty="0"/>
              <a:t>(Reino Unido, Irlanda, Itália, Chile, Suécia</a:t>
            </a:r>
            <a:r>
              <a:rPr lang="pt-BR" sz="2600" dirty="0" smtClean="0"/>
              <a:t>, Dinamarca</a:t>
            </a:r>
            <a:r>
              <a:rPr lang="pt-BR" sz="2600" dirty="0"/>
              <a:t>, Bélgica e Coreia do Sul proíbem a exibição de </a:t>
            </a:r>
            <a:r>
              <a:rPr lang="pt-BR" sz="2600" dirty="0" smtClean="0"/>
              <a:t>comerciais para </a:t>
            </a:r>
            <a:r>
              <a:rPr lang="pt-BR" sz="2600" dirty="0"/>
              <a:t>determinadas faixas etárias e em determinados horários);</a:t>
            </a:r>
          </a:p>
        </p:txBody>
      </p:sp>
    </p:spTree>
    <p:extLst>
      <p:ext uri="{BB962C8B-B14F-4D97-AF65-F5344CB8AC3E}">
        <p14:creationId xmlns:p14="http://schemas.microsoft.com/office/powerpoint/2010/main" val="184843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955754"/>
            <a:ext cx="8784976" cy="218521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400" b="1" i="1" dirty="0" smtClean="0">
                <a:solidFill>
                  <a:srgbClr val="FFFF00"/>
                </a:solidFill>
              </a:rPr>
              <a:t>Personagens proibidos</a:t>
            </a:r>
            <a:r>
              <a:rPr lang="pt-BR" sz="3400" i="1" dirty="0" smtClean="0">
                <a:solidFill>
                  <a:schemeClr val="tx1"/>
                </a:solidFill>
              </a:rPr>
              <a:t> </a:t>
            </a:r>
            <a:r>
              <a:rPr lang="pt-BR" sz="3400" dirty="0"/>
              <a:t>(Reino Unido e Suécia proíbem que celebridades </a:t>
            </a:r>
            <a:r>
              <a:rPr lang="pt-BR" sz="3400" dirty="0" smtClean="0"/>
              <a:t>e personagens </a:t>
            </a:r>
            <a:r>
              <a:rPr lang="pt-BR" sz="3400" dirty="0"/>
              <a:t>de desenhos apareçam em anúncios de </a:t>
            </a:r>
            <a:r>
              <a:rPr lang="pt-BR" sz="3400" dirty="0" smtClean="0"/>
              <a:t>alimentos infantis</a:t>
            </a:r>
            <a:r>
              <a:rPr lang="pt-BR" sz="3400" dirty="0"/>
              <a:t>);</a:t>
            </a:r>
          </a:p>
        </p:txBody>
      </p:sp>
      <p:sp>
        <p:nvSpPr>
          <p:cNvPr id="3" name="Retângulo 2"/>
          <p:cNvSpPr/>
          <p:nvPr/>
        </p:nvSpPr>
        <p:spPr>
          <a:xfrm>
            <a:off x="179512" y="3567207"/>
            <a:ext cx="8784976" cy="166199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400" b="1" i="1" dirty="0" smtClean="0">
                <a:solidFill>
                  <a:srgbClr val="FFFF00"/>
                </a:solidFill>
              </a:rPr>
              <a:t>Proibição total</a:t>
            </a:r>
            <a:r>
              <a:rPr lang="pt-BR" sz="3400" i="1" dirty="0" smtClean="0"/>
              <a:t> </a:t>
            </a:r>
            <a:r>
              <a:rPr lang="pt-BR" sz="3400" dirty="0"/>
              <a:t>(Québec e Noruega proíbem publicidade </a:t>
            </a:r>
            <a:r>
              <a:rPr lang="pt-BR" sz="3400" dirty="0" smtClean="0"/>
              <a:t>para crianças</a:t>
            </a:r>
            <a:r>
              <a:rPr lang="pt-BR" sz="3400" dirty="0"/>
              <a:t>).</a:t>
            </a:r>
          </a:p>
          <a:p>
            <a:endParaRPr lang="pt-BR" sz="3400" dirty="0"/>
          </a:p>
        </p:txBody>
      </p:sp>
    </p:spTree>
    <p:extLst>
      <p:ext uri="{BB962C8B-B14F-4D97-AF65-F5344CB8AC3E}">
        <p14:creationId xmlns:p14="http://schemas.microsoft.com/office/powerpoint/2010/main" val="35965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260648"/>
            <a:ext cx="667848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dirty="0" smtClean="0">
                <a:latin typeface="Impact" panose="020B0806030902050204" pitchFamily="34" charset="0"/>
              </a:rPr>
              <a:t>Texto III:</a:t>
            </a:r>
            <a:endParaRPr lang="pt-BR" sz="2500" dirty="0">
              <a:latin typeface="Impact" panose="020B080603090205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79512" y="908720"/>
            <a:ext cx="8784976" cy="25545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sz="3200" b="1" dirty="0" smtClean="0">
                <a:solidFill>
                  <a:srgbClr val="FFFF00"/>
                </a:solidFill>
              </a:rPr>
              <a:t>Uma espécie de intervenção: </a:t>
            </a:r>
            <a:r>
              <a:rPr lang="pt-BR" sz="3200" dirty="0" smtClean="0"/>
              <a:t>se a </a:t>
            </a:r>
            <a:r>
              <a:rPr lang="pt-BR" sz="3200" dirty="0"/>
              <a:t>criança for preparada para </a:t>
            </a:r>
            <a:r>
              <a:rPr lang="pt-BR" sz="3200" dirty="0" smtClean="0"/>
              <a:t>receber informações </a:t>
            </a:r>
            <a:r>
              <a:rPr lang="pt-BR" sz="3200" dirty="0"/>
              <a:t>do mundo </a:t>
            </a:r>
            <a:r>
              <a:rPr lang="pt-BR" sz="3200" dirty="0" smtClean="0"/>
              <a:t>exterior, o </a:t>
            </a:r>
            <a:r>
              <a:rPr lang="pt-BR" sz="3200" dirty="0"/>
              <a:t>que está por trás da divulgação dos produtos, </a:t>
            </a:r>
            <a:r>
              <a:rPr lang="pt-BR" sz="3200" dirty="0" smtClean="0"/>
              <a:t>irá se tornar, </a:t>
            </a:r>
            <a:r>
              <a:rPr lang="pt-BR" sz="3200" dirty="0"/>
              <a:t>no futuro</a:t>
            </a:r>
            <a:r>
              <a:rPr lang="pt-BR" sz="3200" dirty="0" smtClean="0"/>
              <a:t>, um </a:t>
            </a:r>
            <a:r>
              <a:rPr lang="pt-BR" sz="3200" dirty="0"/>
              <a:t>consumidor considerado consciente.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12850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7504" y="90872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/>
              <a:t>acompanhamento </a:t>
            </a:r>
            <a:r>
              <a:rPr lang="pt-BR" sz="2400" dirty="0" smtClean="0"/>
              <a:t>pelas famílias </a:t>
            </a:r>
            <a:r>
              <a:rPr lang="pt-BR" sz="2400" dirty="0"/>
              <a:t>das crianças, uma vez que </a:t>
            </a:r>
            <a:r>
              <a:rPr lang="pt-BR" sz="2400" dirty="0" smtClean="0"/>
              <a:t>estas </a:t>
            </a:r>
            <a:r>
              <a:rPr lang="pt-BR" sz="2400" dirty="0"/>
              <a:t>não têm ainda </a:t>
            </a:r>
            <a:r>
              <a:rPr lang="pt-BR" sz="2400" dirty="0" smtClean="0"/>
              <a:t>maturidade para </a:t>
            </a:r>
            <a:r>
              <a:rPr lang="pt-BR" sz="2400" dirty="0"/>
              <a:t>discernir e fazer escolhas conscientes; </a:t>
            </a:r>
            <a:endParaRPr lang="pt-BR" sz="24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Serviço de tele denúncia por parte dos pais em caso de apelações publicitárias;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trabalho </a:t>
            </a:r>
            <a:r>
              <a:rPr lang="pt-BR" sz="2400" dirty="0"/>
              <a:t>efetivo de ONGs e </a:t>
            </a:r>
            <a:r>
              <a:rPr lang="pt-BR" sz="2400" dirty="0" smtClean="0"/>
              <a:t>instituições educacionais </a:t>
            </a:r>
            <a:r>
              <a:rPr lang="pt-BR" sz="2400" dirty="0"/>
              <a:t>nas escolas, visando à conscientização das crianças</a:t>
            </a:r>
            <a:r>
              <a:rPr lang="pt-BR" sz="2400" dirty="0" smtClean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adoção </a:t>
            </a:r>
            <a:r>
              <a:rPr lang="pt-BR" sz="2400" dirty="0"/>
              <a:t>de práticas de alerta (como na França e no Chile</a:t>
            </a:r>
            <a:r>
              <a:rPr lang="pt-BR" sz="2400" dirty="0" smtClean="0"/>
              <a:t>) com campanhas nos meios de comunicação;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Proibição das </a:t>
            </a:r>
            <a:r>
              <a:rPr lang="pt-BR" sz="2400" dirty="0"/>
              <a:t>figuras públicas e de personagens infantis nas propagandas </a:t>
            </a:r>
            <a:r>
              <a:rPr lang="pt-BR" sz="2400" dirty="0" smtClean="0"/>
              <a:t>de produtos </a:t>
            </a:r>
            <a:r>
              <a:rPr lang="pt-BR" sz="2400" dirty="0"/>
              <a:t>voltados à faixa etária (como no Reino unido e na Suécia</a:t>
            </a:r>
            <a:r>
              <a:rPr lang="pt-BR" sz="2400" dirty="0" smtClean="0"/>
              <a:t>), o que inclui determinadas marcas de alimentos (redes de lanchonete) que associam o alimento a brinquedos;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postura </a:t>
            </a:r>
            <a:r>
              <a:rPr lang="pt-BR" sz="2400" dirty="0"/>
              <a:t>mais efetiva e intervencionista do </a:t>
            </a:r>
            <a:r>
              <a:rPr lang="pt-BR" sz="2400" dirty="0" err="1"/>
              <a:t>Conar</a:t>
            </a:r>
            <a:r>
              <a:rPr lang="pt-BR" sz="2400" dirty="0"/>
              <a:t>; legitimação, </a:t>
            </a:r>
            <a:r>
              <a:rPr lang="pt-BR" sz="2400" dirty="0" smtClean="0"/>
              <a:t>por parte </a:t>
            </a:r>
            <a:r>
              <a:rPr lang="pt-BR" sz="2400" dirty="0"/>
              <a:t>do Estado, do Conanda.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79512" y="260648"/>
            <a:ext cx="8712968" cy="4770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500" dirty="0" smtClean="0">
                <a:latin typeface="Impact" panose="020B0806030902050204" pitchFamily="34" charset="0"/>
              </a:rPr>
              <a:t>Falando de intervenção, veja as possibilidades de intervir:</a:t>
            </a:r>
            <a:endParaRPr lang="pt-BR" sz="25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8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401</Words>
  <Application>Microsoft Office PowerPoint</Application>
  <PresentationFormat>Apresentação na tela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Dionisio</dc:creator>
  <cp:lastModifiedBy>Dionisio</cp:lastModifiedBy>
  <cp:revision>8</cp:revision>
  <dcterms:created xsi:type="dcterms:W3CDTF">2015-07-05T23:33:31Z</dcterms:created>
  <dcterms:modified xsi:type="dcterms:W3CDTF">2015-07-06T01:11:06Z</dcterms:modified>
</cp:coreProperties>
</file>