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7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02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27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41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50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36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9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76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71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06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2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190F-0678-481E-B683-9CEA46602666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B847-1D13-4B40-A0AB-57106E162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83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dagazetaweb.com.br/diversidade/wp-content/uploads/2014/02/sem-tc3adtulo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22885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homofo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436"/>
            <a:ext cx="443663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tmt.com.br/site/wp-content/uploads/2014/09/54075b0a43a1d_99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0" y="2612979"/>
            <a:ext cx="3727254" cy="27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iariodocentrodomundo.com.br/wp-content/uploads/2015/06/homofobia-600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635"/>
            <a:ext cx="8520946" cy="639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" y="239428"/>
            <a:ext cx="9086212" cy="492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4847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http://forteen.pop.com.br/maiores-mentiras-transexuais/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228079" y="5363924"/>
            <a:ext cx="366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b="1" i="1" dirty="0" smtClean="0"/>
              <a:t>Filha da Gretchen, </a:t>
            </a:r>
            <a:r>
              <a:rPr lang="pt-BR" b="1" i="1" dirty="0" err="1" smtClean="0"/>
              <a:t>Thammy</a:t>
            </a:r>
            <a:r>
              <a:rPr lang="pt-BR" b="1" i="1" dirty="0" smtClean="0"/>
              <a:t> </a:t>
            </a:r>
            <a:r>
              <a:rPr lang="pt-BR" b="1" i="1" dirty="0"/>
              <a:t>Miranda</a:t>
            </a:r>
          </a:p>
        </p:txBody>
      </p:sp>
    </p:spTree>
    <p:extLst>
      <p:ext uri="{BB962C8B-B14F-4D97-AF65-F5344CB8AC3E}">
        <p14:creationId xmlns:p14="http://schemas.microsoft.com/office/powerpoint/2010/main" val="16090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6513255" cy="317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180graus.com/imagens/portal/cats-3508-300x25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6551"/>
            <a:ext cx="3635896" cy="30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94004" y="980728"/>
            <a:ext cx="12490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dirty="0" smtClean="0">
                <a:latin typeface="Impact" panose="020B0806030902050204" pitchFamily="34" charset="0"/>
              </a:rPr>
              <a:t>ANTES</a:t>
            </a:r>
            <a:endParaRPr lang="pt-BR" sz="3400" dirty="0">
              <a:latin typeface="Impact" panose="020B080603090205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19872" y="4901679"/>
            <a:ext cx="13404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dirty="0" smtClean="0">
                <a:latin typeface="Impact" panose="020B0806030902050204" pitchFamily="34" charset="0"/>
              </a:rPr>
              <a:t>AGORA</a:t>
            </a:r>
            <a:endParaRPr lang="pt-BR" sz="3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stagram.files.wordpress.com/2012/10/uncle_sam_pointing_fi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815580" cy="37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16948" y="260648"/>
            <a:ext cx="5891356" cy="938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5500" dirty="0" smtClean="0">
                <a:latin typeface="Impact" panose="020B0806030902050204" pitchFamily="34" charset="0"/>
              </a:rPr>
              <a:t>E VOCÊ, COMO SE VÊ?</a:t>
            </a:r>
            <a:endParaRPr lang="pt-BR" sz="5500" dirty="0"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4581128"/>
            <a:ext cx="7726141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500" dirty="0" smtClean="0">
                <a:latin typeface="Impact" panose="020B0806030902050204" pitchFamily="34" charset="0"/>
              </a:rPr>
              <a:t>Não importa, importa quem você é!</a:t>
            </a:r>
            <a:endParaRPr lang="pt-BR" sz="4500" dirty="0">
              <a:latin typeface="Impact" panose="020B0806030902050204" pitchFamily="34" charset="0"/>
            </a:endParaRPr>
          </a:p>
        </p:txBody>
      </p:sp>
      <p:pic>
        <p:nvPicPr>
          <p:cNvPr id="7172" name="Picture 4" descr="http://i772.photobucket.com/albums/yy4/eeyamane/cachorros/lol-do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02712"/>
            <a:ext cx="28003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obilizadores.org.br/wp-content/uploads/2015/03/HOMOfobia-es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017"/>
            <a:ext cx="8879296" cy="63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506264"/>
            <a:ext cx="87129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	</a:t>
            </a:r>
            <a:r>
              <a:rPr lang="pt-BR" dirty="0" smtClean="0">
                <a:latin typeface="My Boyfriend's Handwriting" panose="02000500000000000000" pitchFamily="2" charset="0"/>
              </a:rPr>
              <a:t>O</a:t>
            </a:r>
            <a:r>
              <a:rPr lang="pt-BR" dirty="0">
                <a:latin typeface="My Boyfriend's Handwriting" panose="02000500000000000000" pitchFamily="2" charset="0"/>
              </a:rPr>
              <a:t> Programa de Combate à Violência e à Discriminação contra GLTB (Gays, Lésbicas, </a:t>
            </a:r>
            <a:r>
              <a:rPr lang="pt-BR" dirty="0" err="1">
                <a:latin typeface="My Boyfriend's Handwriting" panose="02000500000000000000" pitchFamily="2" charset="0"/>
              </a:rPr>
              <a:t>Transgêneros</a:t>
            </a:r>
            <a:r>
              <a:rPr lang="pt-BR" dirty="0">
                <a:latin typeface="My Boyfriend's Handwriting" panose="02000500000000000000" pitchFamily="2" charset="0"/>
              </a:rPr>
              <a:t> e Bissexuais) foi lançado no ano de 2004 através de uma articulação entre governo federal e sociedade civil organizada. O programa procura ampliar e fortalecer o exercício de cidadania no Brasil, estabelecendo bases para políticas públicas que visam incidir no combate à homofobia. </a:t>
            </a:r>
            <a:r>
              <a:rPr lang="pt-BR" dirty="0" smtClean="0">
                <a:latin typeface="My Boyfriend's Handwriting" panose="02000500000000000000" pitchFamily="2" charset="0"/>
              </a:rPr>
              <a:t>O plano mapeia um conjunto de medidas para a implantação de uma política de combate a violações de direitos humanos de GLTB e inspira olhar diferentemente populações marginalizadas. No </a:t>
            </a:r>
            <a:r>
              <a:rPr lang="pt-BR" dirty="0">
                <a:latin typeface="My Boyfriend's Handwriting" panose="02000500000000000000" pitchFamily="2" charset="0"/>
              </a:rPr>
              <a:t>entanto, apesar de antigo, esse programa ainda carece de aplicações mais efetivas, sobretudo em um país que não reconhece que é extremamente homofóbico.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476672"/>
            <a:ext cx="474360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00" dirty="0" smtClean="0">
                <a:latin typeface="Impact" panose="020B0806030902050204" pitchFamily="34" charset="0"/>
              </a:rPr>
              <a:t>Introduções exemplificativas:</a:t>
            </a:r>
            <a:endParaRPr lang="pt-BR" sz="29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4016" y="692696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	</a:t>
            </a:r>
            <a:r>
              <a:rPr lang="pt-BR" sz="2200" dirty="0">
                <a:latin typeface="MamaeQueNosFaz" panose="020B0603050302020204" pitchFamily="34" charset="0"/>
              </a:rPr>
              <a:t>A homofobia sempre existiu no mundo. Na Idade Média, homossexuais eram considerados doentes, e por isso, queimados em fogueiras. Já no século XX, eram considerados promíscuos e os únicos portadores de </a:t>
            </a:r>
            <a:r>
              <a:rPr lang="pt-BR" sz="2200" dirty="0" err="1">
                <a:latin typeface="MamaeQueNosFaz" panose="020B0603050302020204" pitchFamily="34" charset="0"/>
              </a:rPr>
              <a:t>DSTs</a:t>
            </a:r>
            <a:r>
              <a:rPr lang="pt-BR" sz="2200" dirty="0">
                <a:latin typeface="MamaeQueNosFaz" panose="020B0603050302020204" pitchFamily="34" charset="0"/>
              </a:rPr>
              <a:t> e sobretudo do vírus HIV. E agora, século XXI, não estão imunes a preconceitos e intolerâncias, pelo contrário, os casos de homofobia só aumentam, e o Brasil não está fora dessas estatísticas. Humilhar verbalmente um homossexual, promover atos de violência física ou ainda compartilhar nas redes sociais ofensas a esse grupo são violações explícitas aos direitos humanos e devem, pois, ser combatidos com rigor.</a:t>
            </a:r>
          </a:p>
        </p:txBody>
      </p:sp>
    </p:spTree>
    <p:extLst>
      <p:ext uri="{BB962C8B-B14F-4D97-AF65-F5344CB8AC3E}">
        <p14:creationId xmlns:p14="http://schemas.microsoft.com/office/powerpoint/2010/main" val="26089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4016" y="692696"/>
            <a:ext cx="89644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 smtClean="0"/>
              <a:t>	</a:t>
            </a:r>
            <a:r>
              <a:rPr lang="pt-BR" sz="2900" dirty="0" smtClean="0">
                <a:latin typeface="Bronze Script Personal Use" pitchFamily="2" charset="0"/>
              </a:rPr>
              <a:t>O </a:t>
            </a:r>
            <a:r>
              <a:rPr lang="pt-BR" sz="2900" dirty="0">
                <a:latin typeface="Bronze Script Personal Use" pitchFamily="2" charset="0"/>
              </a:rPr>
              <a:t>programa “Brasil sem Homofobia'' – lançado com o objetivo de combater a violência contra gays, lésbicas, travestis, transexuais, entre outros grupos – mirava na formação de educadores para tratar das questões de gênero e da sexualidade em sala de aula, todavia foi visto pelos intolerantes em geral como um estímulo à homossexualidade e foi barrado. É inacreditável que ações que ajudariam a promover a dignidade de grupos historicamente atacados e vilipendiados, que deveriam também acontecer na pluralidade do âmbito escolar, sejam interditadas dessa forma. Promover uma discussão a respeito, em sala de aula, seria a melhor tentativa de respeitar esses grupos e de atender o que </a:t>
            </a:r>
            <a:r>
              <a:rPr lang="pt-BR" sz="2900" dirty="0" smtClean="0">
                <a:latin typeface="Bronze Script Personal Use" pitchFamily="2" charset="0"/>
              </a:rPr>
              <a:t>pressupõem </a:t>
            </a:r>
            <a:r>
              <a:rPr lang="pt-BR" sz="2900" dirty="0">
                <a:latin typeface="Bronze Script Personal Use" pitchFamily="2" charset="0"/>
              </a:rPr>
              <a:t>os direitos humanos.</a:t>
            </a:r>
          </a:p>
          <a:p>
            <a:r>
              <a:rPr lang="pt-BR" sz="2900" dirty="0">
                <a:latin typeface="Bronze Script Personal Use" pitchFamily="2" charset="0"/>
              </a:rPr>
              <a:t> </a:t>
            </a:r>
          </a:p>
          <a:p>
            <a:r>
              <a:rPr lang="pt-BR" sz="2900" dirty="0">
                <a:latin typeface="Bronze Script Personal Use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90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28921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dirty="0" smtClean="0">
                <a:latin typeface="Impact" panose="020B0806030902050204" pitchFamily="34" charset="0"/>
              </a:rPr>
              <a:t>Falando nisso...</a:t>
            </a:r>
            <a:endParaRPr lang="pt-BR" sz="3400" dirty="0">
              <a:latin typeface="Impact" panose="020B0806030902050204" pitchFamily="34" charset="0"/>
            </a:endParaRPr>
          </a:p>
        </p:txBody>
      </p:sp>
      <p:pic>
        <p:nvPicPr>
          <p:cNvPr id="1026" name="Picture 2" descr="nova escola sobre gên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25" y="99809"/>
            <a:ext cx="5040863" cy="664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1196752"/>
            <a:ext cx="30963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	</a:t>
            </a:r>
            <a:r>
              <a:rPr lang="pt-BR" dirty="0" smtClean="0"/>
              <a:t>O </a:t>
            </a:r>
            <a:r>
              <a:rPr lang="pt-BR" dirty="0"/>
              <a:t>pequeno Romeo Clarke, da </a:t>
            </a:r>
            <a:r>
              <a:rPr lang="pt-BR" dirty="0" smtClean="0"/>
              <a:t>foto, </a:t>
            </a:r>
            <a:r>
              <a:rPr lang="pt-BR" dirty="0"/>
              <a:t>tem 5 anos e adora usar seus mais de 100 vestidos para as atividades do dia a dia. "Eles são fofos, bonitos e têm muito brilho", explicou ao tabloide britânico Daily </a:t>
            </a:r>
            <a:r>
              <a:rPr lang="pt-BR" dirty="0" err="1"/>
              <a:t>Mirror</a:t>
            </a:r>
            <a:r>
              <a:rPr lang="pt-BR" dirty="0"/>
              <a:t>. Clarke virou notícia em maio do ano passado. O projeto de </a:t>
            </a:r>
            <a:r>
              <a:rPr lang="pt-BR" dirty="0" err="1"/>
              <a:t>contraturno</a:t>
            </a:r>
            <a:r>
              <a:rPr lang="pt-BR" dirty="0"/>
              <a:t> que ele frequentava na cidade de </a:t>
            </a:r>
            <a:r>
              <a:rPr lang="pt-BR" dirty="0" err="1"/>
              <a:t>Rugby</a:t>
            </a:r>
            <a:r>
              <a:rPr lang="pt-BR" dirty="0"/>
              <a:t>, no Reino Unido, considerou as roupas impróprias. O menino ficou afastado até que decidisse - palavras da instituição - "se vestir de acordo com seu gênero". </a:t>
            </a:r>
          </a:p>
        </p:txBody>
      </p:sp>
    </p:spTree>
    <p:extLst>
      <p:ext uri="{BB962C8B-B14F-4D97-AF65-F5344CB8AC3E}">
        <p14:creationId xmlns:p14="http://schemas.microsoft.com/office/powerpoint/2010/main" val="31386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74032" y="2132856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http://revistaescola.abril.com.br/formacao/educacao-sexual-precisamos-falar-romeo-834861.shtml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33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692696"/>
            <a:ext cx="878497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400" b="1" dirty="0" smtClean="0"/>
              <a:t>Curiosidade:</a:t>
            </a:r>
          </a:p>
          <a:p>
            <a:pPr algn="just"/>
            <a:r>
              <a:rPr lang="pt-BR" dirty="0" smtClean="0"/>
              <a:t>	</a:t>
            </a:r>
            <a:r>
              <a:rPr lang="pt-BR" sz="2100" dirty="0" smtClean="0"/>
              <a:t>O Transexual é o indivíduo que possui uma identidade de gênero diferente do gênero do nascimento e tem o desejo de viver e ser aceito como sendo do sexo oposto. A OMS trata a transexualidade como um transtorno de identidade de gênero e só quando o médico detecta o transtorno, a cirurgia de mudança de sexo acontece. São muitos os que confundem </a:t>
            </a:r>
            <a:r>
              <a:rPr lang="pt-BR" sz="2100" b="1" dirty="0" smtClean="0"/>
              <a:t>transexual com travesti</a:t>
            </a:r>
            <a:r>
              <a:rPr lang="pt-BR" sz="2100" dirty="0" smtClean="0"/>
              <a:t>, o que difere as ambas as situações, é o fato do travesti se vestir como no sexo oposto e se identificar com a sua identidade de gênero, ou seja, o travesti não almeja se submeter à Cirurgia de </a:t>
            </a:r>
            <a:r>
              <a:rPr lang="pt-BR" sz="2100" dirty="0" err="1" smtClean="0"/>
              <a:t>Redesignação</a:t>
            </a:r>
            <a:r>
              <a:rPr lang="pt-BR" sz="2100" dirty="0" smtClean="0"/>
              <a:t> Sexual - CRS.</a:t>
            </a:r>
          </a:p>
          <a:p>
            <a:pPr algn="just"/>
            <a:r>
              <a:rPr lang="pt-BR" sz="2100" dirty="0" smtClean="0"/>
              <a:t>	O Transgênero, assim com o transexual, também é o indivíduo que possui uma identidade de gênero diferente do gênero do nascimento, porém, o transgênero não deseja viver e ser aceito como no sexo oposto, pois eles estão constantemente em trânsito de um gênero para o outro, como por exemplo, as </a:t>
            </a:r>
            <a:r>
              <a:rPr lang="pt-BR" sz="2100" dirty="0" err="1" smtClean="0"/>
              <a:t>Drags</a:t>
            </a:r>
            <a:r>
              <a:rPr lang="pt-BR" sz="2100" dirty="0" smtClean="0"/>
              <a:t> Queens. O Transgênero se veste de sexo oposto por prazer e/ou por profissão, muitas </a:t>
            </a:r>
            <a:r>
              <a:rPr lang="pt-BR" sz="2100" dirty="0" err="1" smtClean="0"/>
              <a:t>drags</a:t>
            </a:r>
            <a:r>
              <a:rPr lang="pt-BR" sz="2100" dirty="0" smtClean="0"/>
              <a:t> têm uma vida diurna diferente da noite gay e não necessariamente uma </a:t>
            </a:r>
            <a:r>
              <a:rPr lang="pt-BR" sz="2100" dirty="0" err="1" smtClean="0"/>
              <a:t>Drag</a:t>
            </a:r>
            <a:r>
              <a:rPr lang="pt-BR" sz="2100" dirty="0" smtClean="0"/>
              <a:t> Queen tem que ser homossexual.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12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" y="332656"/>
            <a:ext cx="9061679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1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</Words>
  <Application>Microsoft Office PowerPoint</Application>
  <PresentationFormat>Apresentação na tela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Dionisio</dc:creator>
  <cp:lastModifiedBy>Dionisio</cp:lastModifiedBy>
  <cp:revision>5</cp:revision>
  <dcterms:created xsi:type="dcterms:W3CDTF">2015-07-07T18:28:08Z</dcterms:created>
  <dcterms:modified xsi:type="dcterms:W3CDTF">2015-07-07T19:19:47Z</dcterms:modified>
</cp:coreProperties>
</file>