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6" r:id="rId11"/>
    <p:sldId id="265"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93344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82783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279116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58328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6303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846CE51-DBDE-42E0-BB00-038EC3262A0D}" type="datetimeFigureOut">
              <a:rPr lang="pt-BR" smtClean="0"/>
              <a:t>25/06/2015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7048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846CE51-DBDE-42E0-BB00-038EC3262A0D}" type="datetimeFigureOut">
              <a:rPr lang="pt-BR" smtClean="0"/>
              <a:t>25/06/2015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47256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846CE51-DBDE-42E0-BB00-038EC3262A0D}" type="datetimeFigureOut">
              <a:rPr lang="pt-BR" smtClean="0"/>
              <a:t>25/06/2015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165864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46CE51-DBDE-42E0-BB00-038EC3262A0D}" type="datetimeFigureOut">
              <a:rPr lang="pt-BR" smtClean="0"/>
              <a:t>25/06/2015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47435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846CE51-DBDE-42E0-BB00-038EC3262A0D}" type="datetimeFigureOut">
              <a:rPr lang="pt-BR" smtClean="0"/>
              <a:t>25/06/2015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418485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846CE51-DBDE-42E0-BB00-038EC3262A0D}" type="datetimeFigureOut">
              <a:rPr lang="pt-BR" smtClean="0"/>
              <a:t>25/06/2015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14A66E-A32D-4260-A29C-33CCBB2DF06E}" type="slidenum">
              <a:rPr lang="pt-BR" smtClean="0"/>
              <a:t>‹nº›</a:t>
            </a:fld>
            <a:endParaRPr lang="pt-BR"/>
          </a:p>
        </p:txBody>
      </p:sp>
    </p:spTree>
    <p:extLst>
      <p:ext uri="{BB962C8B-B14F-4D97-AF65-F5344CB8AC3E}">
        <p14:creationId xmlns:p14="http://schemas.microsoft.com/office/powerpoint/2010/main" val="9952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6CE51-DBDE-42E0-BB00-038EC3262A0D}" type="datetimeFigureOut">
              <a:rPr lang="pt-BR" smtClean="0"/>
              <a:t>25/06/2015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4A66E-A32D-4260-A29C-33CCBB2DF06E}" type="slidenum">
              <a:rPr lang="pt-BR" smtClean="0"/>
              <a:t>‹nº›</a:t>
            </a:fld>
            <a:endParaRPr lang="pt-BR"/>
          </a:p>
        </p:txBody>
      </p:sp>
    </p:spTree>
    <p:extLst>
      <p:ext uri="{BB962C8B-B14F-4D97-AF65-F5344CB8AC3E}">
        <p14:creationId xmlns:p14="http://schemas.microsoft.com/office/powerpoint/2010/main" val="1595635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giphy.com/search/tchau" TargetMode="Externa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google.com.br/url?sa=i&amp;rct=j&amp;q=&amp;esrc=s&amp;source=images&amp;cd=&amp;cad=rja&amp;uact=8&amp;ved=0CAcQjRw&amp;url=http%3A%2F%2Flicor-de-cereja.blogspot.com%2F2012%2F10%2Fdia-das-criancas-desenhos-parte-1.html&amp;ei=BNqLVb__L4OyggSvzYGgBA&amp;bvm=bv.96782255,d.eXY&amp;psig=AFQjCNFo5aniv_aGd4QVPUGEo5RmyCft8g&amp;ust=143531499335671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aovivo.folha.uol.com.br/2015/03/15/3969-aovivo.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brasil.elpais.com/tag/sabesp_companhia_saneamento_basico_estado_sao_paulo/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br/url?sa=i&amp;rct=j&amp;q=&amp;esrc=s&amp;source=images&amp;cd=&amp;cad=rja&amp;uact=8&amp;ved=0CAcQjRw&amp;url=http%3A%2F%2Fnatelinha.ne10.uol.com.br%2Fcelebridades%2F2015%2F02%2F23%2Fmae-do-ken-humano-revela-ele-nao-fez-nenhuma-cirurgia-85932.php&amp;ei=weuLVdSVMZH9ggSrg4G4CA&amp;bvm=bv.96782255,d.eXY&amp;psig=AFQjCNGP2ENO_Vxdxa6LRcrM3HhqY7RHYg&amp;ust=1435319572273251" TargetMode="External"/><Relationship Id="rId2" Type="http://schemas.openxmlformats.org/officeDocument/2006/relationships/hyperlink" Target="http://ego.globo.com/famosos/tudo-sobre/ken-humano.html"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vejasp.abril.com.br/materia/morre-cantor-cristiano-araujo-acidente-de-carro"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43608" y="692696"/>
            <a:ext cx="3347070" cy="830997"/>
          </a:xfrm>
          <a:prstGeom prst="rect">
            <a:avLst/>
          </a:prstGeom>
          <a:noFill/>
        </p:spPr>
        <p:txBody>
          <a:bodyPr wrap="none" rtlCol="0">
            <a:spAutoFit/>
          </a:bodyPr>
          <a:lstStyle/>
          <a:p>
            <a:r>
              <a:rPr lang="pt-BR" sz="4800" dirty="0" smtClean="0">
                <a:latin typeface="Impact" panose="020B0806030902050204" pitchFamily="34" charset="0"/>
              </a:rPr>
              <a:t>Recordar é...</a:t>
            </a:r>
            <a:endParaRPr lang="pt-BR" sz="4800" dirty="0">
              <a:latin typeface="Impact" panose="020B0806030902050204" pitchFamily="34" charset="0"/>
            </a:endParaRPr>
          </a:p>
        </p:txBody>
      </p:sp>
      <p:sp>
        <p:nvSpPr>
          <p:cNvPr id="5" name="CaixaDeTexto 4"/>
          <p:cNvSpPr txBox="1"/>
          <p:nvPr/>
        </p:nvSpPr>
        <p:spPr>
          <a:xfrm>
            <a:off x="5265631" y="1196752"/>
            <a:ext cx="2114681" cy="830997"/>
          </a:xfrm>
          <a:prstGeom prst="rect">
            <a:avLst/>
          </a:prstGeom>
          <a:noFill/>
        </p:spPr>
        <p:txBody>
          <a:bodyPr wrap="none" rtlCol="0">
            <a:spAutoFit/>
          </a:bodyPr>
          <a:lstStyle/>
          <a:p>
            <a:r>
              <a:rPr lang="pt-BR" sz="4800" dirty="0" smtClean="0">
                <a:latin typeface="Impact" panose="020B0806030902050204" pitchFamily="34" charset="0"/>
              </a:rPr>
              <a:t>preciso</a:t>
            </a:r>
            <a:endParaRPr lang="pt-BR" sz="4800" dirty="0">
              <a:latin typeface="Impact" panose="020B0806030902050204" pitchFamily="34" charset="0"/>
            </a:endParaRPr>
          </a:p>
        </p:txBody>
      </p:sp>
      <p:sp>
        <p:nvSpPr>
          <p:cNvPr id="6" name="CaixaDeTexto 5"/>
          <p:cNvSpPr txBox="1"/>
          <p:nvPr/>
        </p:nvSpPr>
        <p:spPr>
          <a:xfrm>
            <a:off x="827584" y="2060848"/>
            <a:ext cx="7520007"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pt-BR" sz="4800" dirty="0" smtClean="0">
                <a:latin typeface="Impact" panose="020B0806030902050204" pitchFamily="34" charset="0"/>
              </a:rPr>
              <a:t>Retrospectiva do 1º semestre</a:t>
            </a:r>
            <a:endParaRPr lang="pt-BR" sz="4800" dirty="0">
              <a:latin typeface="Impact" panose="020B0806030902050204" pitchFamily="34" charset="0"/>
            </a:endParaRPr>
          </a:p>
        </p:txBody>
      </p:sp>
      <p:pic>
        <p:nvPicPr>
          <p:cNvPr id="1026" name="Picture 2" descr="http://media.giphy.com/media/4BD0RkmL479Sw/giphy.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84984"/>
            <a:ext cx="4762500" cy="3457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4.media.tumblr.com/tumblr_mbqrdaDpX21rwl7tzo4_250.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13499" y="3645024"/>
            <a:ext cx="2333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circle(in)">
                                      <p:cBhvr>
                                        <p:cTn id="30" dur="2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ircle(in)">
                                      <p:cBhvr>
                                        <p:cTn id="3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85" y="1127398"/>
            <a:ext cx="7986771" cy="309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88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89052"/>
            <a:ext cx="8812507" cy="582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6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2505" y="476672"/>
            <a:ext cx="8343951" cy="677108"/>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pt-BR" sz="3800" dirty="0" smtClean="0">
                <a:latin typeface="Impact" panose="020B0806030902050204" pitchFamily="34" charset="0"/>
              </a:rPr>
              <a:t>Rever o que cobramos neste 1º momento:</a:t>
            </a:r>
            <a:endParaRPr lang="pt-BR" sz="3800" dirty="0">
              <a:latin typeface="Impact" panose="020B0806030902050204" pitchFamily="34" charset="0"/>
            </a:endParaRPr>
          </a:p>
        </p:txBody>
      </p:sp>
      <p:sp>
        <p:nvSpPr>
          <p:cNvPr id="3" name="CaixaDeTexto 2"/>
          <p:cNvSpPr txBox="1"/>
          <p:nvPr/>
        </p:nvSpPr>
        <p:spPr>
          <a:xfrm>
            <a:off x="179512" y="1412776"/>
            <a:ext cx="8784976" cy="800219"/>
          </a:xfrm>
          <a:prstGeom prst="rect">
            <a:avLst/>
          </a:prstGeom>
          <a:noFill/>
        </p:spPr>
        <p:txBody>
          <a:bodyPr wrap="square" rtlCol="0">
            <a:spAutoFit/>
          </a:bodyPr>
          <a:lstStyle/>
          <a:p>
            <a:pPr algn="just"/>
            <a:r>
              <a:rPr lang="pt-BR" sz="2300" i="1" dirty="0" smtClean="0">
                <a:latin typeface="Impact" panose="020B0806030902050204" pitchFamily="34" charset="0"/>
              </a:rPr>
              <a:t>	</a:t>
            </a:r>
            <a:r>
              <a:rPr lang="pt-BR" sz="2300" dirty="0" smtClean="0">
                <a:latin typeface="Impact" panose="020B0806030902050204" pitchFamily="34" charset="0"/>
              </a:rPr>
              <a:t>Faça uma retrospectiva do que apareceu, sugiro seguir uma cronologia temporal (vá desde janeiro até junho):</a:t>
            </a:r>
            <a:endParaRPr lang="pt-BR" sz="2300" dirty="0">
              <a:latin typeface="Impact" panose="020B0806030902050204" pitchFamily="34" charset="0"/>
            </a:endParaRPr>
          </a:p>
        </p:txBody>
      </p:sp>
      <p:sp>
        <p:nvSpPr>
          <p:cNvPr id="4" name="CaixaDeTexto 3"/>
          <p:cNvSpPr txBox="1"/>
          <p:nvPr/>
        </p:nvSpPr>
        <p:spPr>
          <a:xfrm>
            <a:off x="179512" y="2348880"/>
            <a:ext cx="8784976" cy="800219"/>
          </a:xfrm>
          <a:prstGeom prst="rect">
            <a:avLst/>
          </a:prstGeom>
          <a:noFill/>
        </p:spPr>
        <p:txBody>
          <a:bodyPr wrap="square" rtlCol="0">
            <a:spAutoFit/>
          </a:bodyPr>
          <a:lstStyle/>
          <a:p>
            <a:pPr algn="just"/>
            <a:r>
              <a:rPr lang="pt-BR" sz="2300" b="1" dirty="0" smtClean="0">
                <a:latin typeface="Arial" panose="020B0604020202020204" pitchFamily="34" charset="0"/>
                <a:cs typeface="Arial" panose="020B0604020202020204" pitchFamily="34" charset="0"/>
              </a:rPr>
              <a:t>Charlie </a:t>
            </a:r>
            <a:r>
              <a:rPr lang="pt-BR" sz="2300" b="1" dirty="0" err="1" smtClean="0">
                <a:latin typeface="Arial" panose="020B0604020202020204" pitchFamily="34" charset="0"/>
                <a:cs typeface="Arial" panose="020B0604020202020204" pitchFamily="34" charset="0"/>
              </a:rPr>
              <a:t>Hebdo</a:t>
            </a:r>
            <a:r>
              <a:rPr lang="pt-BR" sz="2300" b="1" dirty="0" smtClean="0">
                <a:latin typeface="Arial" panose="020B0604020202020204" pitchFamily="34" charset="0"/>
                <a:cs typeface="Arial" panose="020B0604020202020204" pitchFamily="34" charset="0"/>
              </a:rPr>
              <a:t>:</a:t>
            </a:r>
            <a:r>
              <a:rPr lang="pt-BR" sz="2300" dirty="0" smtClean="0">
                <a:latin typeface="Arial" panose="020B0604020202020204" pitchFamily="34" charset="0"/>
                <a:cs typeface="Arial" panose="020B0604020202020204" pitchFamily="34" charset="0"/>
              </a:rPr>
              <a:t> questões como intolerância, liberdade de expressão, limites para a imprensa vão se transformar em temas;</a:t>
            </a:r>
            <a:endParaRPr lang="pt-BR" sz="2300" dirty="0">
              <a:latin typeface="Arial" panose="020B0604020202020204" pitchFamily="34" charset="0"/>
              <a:cs typeface="Arial" panose="020B0604020202020204" pitchFamily="34" charset="0"/>
            </a:endParaRPr>
          </a:p>
        </p:txBody>
      </p:sp>
      <p:sp>
        <p:nvSpPr>
          <p:cNvPr id="5" name="CaixaDeTexto 4"/>
          <p:cNvSpPr txBox="1"/>
          <p:nvPr/>
        </p:nvSpPr>
        <p:spPr>
          <a:xfrm>
            <a:off x="179512" y="3212976"/>
            <a:ext cx="8784976" cy="830997"/>
          </a:xfrm>
          <a:prstGeom prst="rect">
            <a:avLst/>
          </a:prstGeom>
          <a:noFill/>
        </p:spPr>
        <p:txBody>
          <a:bodyPr wrap="square" rtlCol="0">
            <a:spAutoFit/>
          </a:bodyPr>
          <a:lstStyle/>
          <a:p>
            <a:pPr algn="just"/>
            <a:r>
              <a:rPr lang="pt-BR" sz="2400" dirty="0" smtClean="0"/>
              <a:t>Após decapitação de 20, Egito ataca alvos do Estado Islâmico: a </a:t>
            </a:r>
            <a:r>
              <a:rPr lang="pt-BR" sz="2400" b="1" dirty="0" smtClean="0"/>
              <a:t>guerra contra o terror</a:t>
            </a:r>
            <a:r>
              <a:rPr lang="pt-BR" sz="2400" dirty="0" smtClean="0"/>
              <a:t>;</a:t>
            </a:r>
            <a:endParaRPr lang="pt-BR" sz="2300" dirty="0">
              <a:latin typeface="Arial" panose="020B0604020202020204" pitchFamily="34" charset="0"/>
              <a:cs typeface="Arial" panose="020B0604020202020204" pitchFamily="34" charset="0"/>
            </a:endParaRPr>
          </a:p>
        </p:txBody>
      </p:sp>
      <p:sp>
        <p:nvSpPr>
          <p:cNvPr id="7" name="CaixaDeTexto 6"/>
          <p:cNvSpPr txBox="1"/>
          <p:nvPr/>
        </p:nvSpPr>
        <p:spPr>
          <a:xfrm>
            <a:off x="179512" y="4077072"/>
            <a:ext cx="8784976" cy="1200329"/>
          </a:xfrm>
          <a:prstGeom prst="rect">
            <a:avLst/>
          </a:prstGeom>
          <a:noFill/>
        </p:spPr>
        <p:txBody>
          <a:bodyPr wrap="square" rtlCol="0">
            <a:spAutoFit/>
          </a:bodyPr>
          <a:lstStyle/>
          <a:p>
            <a:pPr algn="just"/>
            <a:r>
              <a:rPr lang="pt-BR" sz="2400" dirty="0" smtClean="0"/>
              <a:t>Indonésia e a execução de prisioneiros (brasileiros), a polêmica em torno do paranaense Rodrigo </a:t>
            </a:r>
            <a:r>
              <a:rPr lang="pt-BR" sz="2400" dirty="0" err="1" smtClean="0"/>
              <a:t>Muxfeldt</a:t>
            </a:r>
            <a:r>
              <a:rPr lang="pt-BR" sz="2400" dirty="0" smtClean="0"/>
              <a:t> </a:t>
            </a:r>
            <a:r>
              <a:rPr lang="pt-BR" sz="2400" dirty="0" err="1" smtClean="0"/>
              <a:t>Gularte</a:t>
            </a:r>
            <a:r>
              <a:rPr lang="pt-BR" sz="2400" dirty="0" smtClean="0"/>
              <a:t> (</a:t>
            </a:r>
            <a:r>
              <a:rPr lang="pt-BR" sz="2400" b="1" dirty="0" smtClean="0"/>
              <a:t>discussão: tráfico de drogas)</a:t>
            </a:r>
            <a:endParaRPr lang="pt-BR" sz="2300" b="1" dirty="0">
              <a:latin typeface="Arial" panose="020B0604020202020204" pitchFamily="34" charset="0"/>
              <a:cs typeface="Arial" panose="020B0604020202020204" pitchFamily="34" charset="0"/>
            </a:endParaRPr>
          </a:p>
        </p:txBody>
      </p:sp>
      <p:sp>
        <p:nvSpPr>
          <p:cNvPr id="8" name="CaixaDeTexto 7"/>
          <p:cNvSpPr txBox="1"/>
          <p:nvPr/>
        </p:nvSpPr>
        <p:spPr>
          <a:xfrm>
            <a:off x="179512" y="5301208"/>
            <a:ext cx="8784976" cy="1446550"/>
          </a:xfrm>
          <a:prstGeom prst="rect">
            <a:avLst/>
          </a:prstGeom>
          <a:noFill/>
        </p:spPr>
        <p:txBody>
          <a:bodyPr wrap="square" rtlCol="0">
            <a:spAutoFit/>
          </a:bodyPr>
          <a:lstStyle/>
          <a:p>
            <a:pPr algn="just"/>
            <a:r>
              <a:rPr lang="pt-BR" sz="2200" b="1" dirty="0" smtClean="0"/>
              <a:t>Em março:</a:t>
            </a:r>
            <a:r>
              <a:rPr lang="pt-BR" sz="2200" dirty="0" smtClean="0"/>
              <a:t> um universitário de 23 anos morreu após ingerir uma grande quantidade de álcool durante uma festa em Bauru, no interior de São Paulo. O estudante de engenharia Humberto Moura de Fonseca teria consumido 30 doses de vodca em uma competição com os colegas;</a:t>
            </a: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87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circle(in)">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circle(in)">
                                      <p:cBhvr>
                                        <p:cTn id="35" dur="20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circle(in)">
                                      <p:cBhvr>
                                        <p:cTn id="40" dur="20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circle(in)">
                                      <p:cBhvr>
                                        <p:cTn id="4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642461"/>
            <a:ext cx="8784976" cy="2462213"/>
          </a:xfrm>
          <a:prstGeom prst="rect">
            <a:avLst/>
          </a:prstGeom>
        </p:spPr>
        <p:txBody>
          <a:bodyPr wrap="square">
            <a:spAutoFit/>
          </a:bodyPr>
          <a:lstStyle/>
          <a:p>
            <a:pPr algn="just"/>
            <a:r>
              <a:rPr lang="pt-BR" sz="2200" b="1" dirty="0" smtClean="0">
                <a:effectLst/>
              </a:rPr>
              <a:t>15 de março: </a:t>
            </a:r>
            <a:r>
              <a:rPr lang="pt-BR" sz="2200" dirty="0" smtClean="0">
                <a:effectLst/>
              </a:rPr>
              <a:t>o maior protesto que São Paulo já viu: Fora Dilma! Segundo o Instituto Datafolha, 210 mil manifestantes participaram do protesto na Avenida Paulista. Segundo a </a:t>
            </a:r>
            <a:r>
              <a:rPr lang="pt-BR" sz="2200" dirty="0" smtClean="0">
                <a:effectLst/>
                <a:hlinkClick r:id="rId2"/>
              </a:rPr>
              <a:t>Folha</a:t>
            </a:r>
            <a:r>
              <a:rPr lang="pt-BR" sz="2200" dirty="0" smtClean="0">
                <a:effectLst/>
              </a:rPr>
              <a:t>, "o número refere-se ao total de pessoas diferentes que participaram em algum momento", sendo que, quando houve a maior concentração, por volta das 16 horas, havia 188 mil manifestantes. Segundo a Polícia Militar, o protesto reuniu 1 milhão de pessoas; </a:t>
            </a:r>
            <a:r>
              <a:rPr lang="pt-BR" sz="2200" b="1" dirty="0" smtClean="0">
                <a:effectLst/>
              </a:rPr>
              <a:t>(discussão: o poder das manifestações na democracia)</a:t>
            </a:r>
            <a:endParaRPr lang="pt-BR" sz="2200" b="1" dirty="0"/>
          </a:p>
        </p:txBody>
      </p:sp>
      <p:sp>
        <p:nvSpPr>
          <p:cNvPr id="3" name="Retângulo 2"/>
          <p:cNvSpPr/>
          <p:nvPr/>
        </p:nvSpPr>
        <p:spPr>
          <a:xfrm>
            <a:off x="107504" y="3130510"/>
            <a:ext cx="8784976" cy="3477875"/>
          </a:xfrm>
          <a:prstGeom prst="rect">
            <a:avLst/>
          </a:prstGeom>
        </p:spPr>
        <p:txBody>
          <a:bodyPr wrap="square">
            <a:spAutoFit/>
          </a:bodyPr>
          <a:lstStyle/>
          <a:p>
            <a:pPr algn="just"/>
            <a:r>
              <a:rPr lang="pt-BR" sz="2200" b="1" dirty="0" smtClean="0">
                <a:effectLst/>
              </a:rPr>
              <a:t>O governo na luta contra o tabagismo: </a:t>
            </a:r>
            <a:r>
              <a:rPr lang="pt-BR" sz="2200" dirty="0" smtClean="0"/>
              <a:t>A Agência Nacional de Vigilância Sanitária (Anvisa) aprovou, em abril, resolução que determina um novo modelo de embalagem para produtos derivados de cigarro. Além da foto na parte de trás do maço, que já vem com uma advertência sobre os efeitos nocivos do cigarro, a parte da frente da embalagem também deverá trazer uma </a:t>
            </a:r>
            <a:r>
              <a:rPr lang="pt-BR" sz="2200" dirty="0" err="1" smtClean="0"/>
              <a:t>advertêrcia</a:t>
            </a:r>
            <a:r>
              <a:rPr lang="pt-BR" sz="2200" dirty="0" smtClean="0"/>
              <a:t> ocupando 30% dessa face. O texto da advertência deve ser: "Este produto causa câncer. Pare de fumar. Disque saúde: 136". A resolução determina ainda o tamanho e a cor das letras e do fundo. Os pacotes não poderão, de acordo com a norma, ter nenhum dispositivo que possa esconder ou dificultar a visualização da mensagem.</a:t>
            </a:r>
            <a:endParaRPr lang="pt-BR" dirty="0"/>
          </a:p>
        </p:txBody>
      </p:sp>
    </p:spTree>
    <p:extLst>
      <p:ext uri="{BB962C8B-B14F-4D97-AF65-F5344CB8AC3E}">
        <p14:creationId xmlns:p14="http://schemas.microsoft.com/office/powerpoint/2010/main" val="311687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198" y="116632"/>
            <a:ext cx="3690042"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9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20976"/>
            <a:ext cx="8784976" cy="2015936"/>
          </a:xfrm>
          <a:prstGeom prst="rect">
            <a:avLst/>
          </a:prstGeom>
        </p:spPr>
        <p:txBody>
          <a:bodyPr wrap="square">
            <a:spAutoFit/>
          </a:bodyPr>
          <a:lstStyle/>
          <a:p>
            <a:pPr algn="just"/>
            <a:r>
              <a:rPr lang="pt-BR" sz="2500" b="1" dirty="0" smtClean="0"/>
              <a:t>Racionamento de água em São Paulo: </a:t>
            </a:r>
            <a:r>
              <a:rPr lang="pt-BR" sz="2500" dirty="0" smtClean="0"/>
              <a:t>O presidente da </a:t>
            </a:r>
            <a:r>
              <a:rPr lang="pt-BR" sz="2500" dirty="0" smtClean="0">
                <a:hlinkClick r:id="rId2"/>
              </a:rPr>
              <a:t>Sabesp</a:t>
            </a:r>
            <a:r>
              <a:rPr lang="pt-BR" sz="2500" dirty="0" smtClean="0"/>
              <a:t>, </a:t>
            </a:r>
            <a:r>
              <a:rPr lang="pt-BR" sz="2500" dirty="0" err="1" smtClean="0"/>
              <a:t>Jerson</a:t>
            </a:r>
            <a:r>
              <a:rPr lang="pt-BR" sz="2500" dirty="0" smtClean="0"/>
              <a:t> Kelman, negou de todas as maneiras que seja necessária a implementação de um rodízio de água em São Paulo, pelo menos neste ano, e o considerou uma "hipótese remota". “Na situação hídrica atual, a possibilidade de rodízio está evitada.</a:t>
            </a:r>
            <a:endParaRPr lang="pt-BR" sz="2500" dirty="0"/>
          </a:p>
        </p:txBody>
      </p:sp>
      <p:sp>
        <p:nvSpPr>
          <p:cNvPr id="3" name="Retângulo 2"/>
          <p:cNvSpPr/>
          <p:nvPr/>
        </p:nvSpPr>
        <p:spPr>
          <a:xfrm>
            <a:off x="251520" y="2805896"/>
            <a:ext cx="8784976" cy="1631216"/>
          </a:xfrm>
          <a:prstGeom prst="rect">
            <a:avLst/>
          </a:prstGeom>
        </p:spPr>
        <p:txBody>
          <a:bodyPr wrap="square">
            <a:spAutoFit/>
          </a:bodyPr>
          <a:lstStyle/>
          <a:p>
            <a:pPr algn="just"/>
            <a:r>
              <a:rPr lang="pt-BR" sz="2500" b="1" dirty="0" smtClean="0"/>
              <a:t>Educação: </a:t>
            </a:r>
            <a:r>
              <a:rPr lang="pt-BR" sz="2500" dirty="0" smtClean="0"/>
              <a:t>Renato Janine Ribeiro, novo Ministro da Educação, assume o cargo em abril, o anúncio do novo nome foi feito no dia 27 de março. (Seria interessante analisar o currículo dessa autoridade.</a:t>
            </a:r>
            <a:endParaRPr lang="pt-BR" sz="2500" dirty="0"/>
          </a:p>
        </p:txBody>
      </p:sp>
      <p:sp>
        <p:nvSpPr>
          <p:cNvPr id="4" name="Retângulo 3"/>
          <p:cNvSpPr/>
          <p:nvPr/>
        </p:nvSpPr>
        <p:spPr>
          <a:xfrm>
            <a:off x="251520" y="4586352"/>
            <a:ext cx="8640959" cy="1938992"/>
          </a:xfrm>
          <a:prstGeom prst="rect">
            <a:avLst/>
          </a:prstGeom>
        </p:spPr>
        <p:txBody>
          <a:bodyPr wrap="square">
            <a:spAutoFit/>
          </a:bodyPr>
          <a:lstStyle/>
          <a:p>
            <a:pPr algn="just"/>
            <a:r>
              <a:rPr lang="pt-BR" sz="2400" b="1" dirty="0" smtClean="0"/>
              <a:t>Democracia? </a:t>
            </a:r>
            <a:r>
              <a:rPr lang="pt-BR" sz="2400" dirty="0" smtClean="0"/>
              <a:t>O governador do Paraná, Beto </a:t>
            </a:r>
            <a:r>
              <a:rPr lang="pt-BR" sz="2400" dirty="0" err="1" smtClean="0"/>
              <a:t>Richa</a:t>
            </a:r>
            <a:r>
              <a:rPr lang="pt-BR" sz="2400" dirty="0" smtClean="0"/>
              <a:t> (PSDB) e o </a:t>
            </a:r>
            <a:r>
              <a:rPr lang="pt-BR" sz="2400" dirty="0" smtClean="0">
                <a:effectLst/>
              </a:rPr>
              <a:t>abuso policial na manifestação de professores em greve em Curitiba. O cúmulo: houve recusa do governador em interromper a repressão após uma conversa com o ministro da Justiça, José Eduardo Cardozo.</a:t>
            </a:r>
            <a:endParaRPr lang="pt-BR" sz="2400" dirty="0"/>
          </a:p>
        </p:txBody>
      </p:sp>
    </p:spTree>
    <p:extLst>
      <p:ext uri="{BB962C8B-B14F-4D97-AF65-F5344CB8AC3E}">
        <p14:creationId xmlns:p14="http://schemas.microsoft.com/office/powerpoint/2010/main" val="31725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19" y="404664"/>
            <a:ext cx="8640959" cy="2800767"/>
          </a:xfrm>
          <a:prstGeom prst="rect">
            <a:avLst/>
          </a:prstGeom>
        </p:spPr>
        <p:txBody>
          <a:bodyPr wrap="square">
            <a:spAutoFit/>
          </a:bodyPr>
          <a:lstStyle/>
          <a:p>
            <a:pPr algn="just"/>
            <a:r>
              <a:rPr lang="pt-BR" sz="2200" b="1" dirty="0" smtClean="0"/>
              <a:t>Inclusão digital: </a:t>
            </a:r>
            <a:r>
              <a:rPr lang="pt-BR" sz="2200" dirty="0" smtClean="0"/>
              <a:t>A </a:t>
            </a:r>
            <a:r>
              <a:rPr lang="pt-BR" sz="2200" dirty="0"/>
              <a:t>presidente Dilma Rousseff e o presidente do Facebook, Mark </a:t>
            </a:r>
            <a:r>
              <a:rPr lang="pt-BR" sz="2200" dirty="0" err="1"/>
              <a:t>Zuckerberg</a:t>
            </a:r>
            <a:r>
              <a:rPr lang="pt-BR" sz="2200" dirty="0"/>
              <a:t>, anunciaram </a:t>
            </a:r>
            <a:r>
              <a:rPr lang="pt-BR" sz="2200" dirty="0" smtClean="0"/>
              <a:t>em abril uma </a:t>
            </a:r>
            <a:r>
              <a:rPr lang="pt-BR" sz="2200" dirty="0"/>
              <a:t>parceria entre a empresa e o governo brasileiro para levar acesso à internet gratuita para a população de baixa renda. O acesso será limitado a alguns serviços, que o governo brasileiro vai disponibilizar na área de saúde e educação, por exemplo. Há um projeto piloto em Heliópolis, em São Paulo</a:t>
            </a:r>
            <a:r>
              <a:rPr lang="pt-BR" sz="2200" dirty="0" smtClean="0"/>
              <a:t>. Mark participou do Foro Empresarial – uma reunião paralela à 7ª Cúpula das Américas, que reuniu os líderes de 35 países da região, na cidade do Panamá.</a:t>
            </a:r>
            <a:endParaRPr lang="pt-BR"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832" y="3140968"/>
            <a:ext cx="5432648" cy="358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797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4016" y="620688"/>
            <a:ext cx="8964488" cy="2015936"/>
          </a:xfrm>
          <a:prstGeom prst="rect">
            <a:avLst/>
          </a:prstGeom>
        </p:spPr>
        <p:txBody>
          <a:bodyPr wrap="square">
            <a:spAutoFit/>
          </a:bodyPr>
          <a:lstStyle/>
          <a:p>
            <a:pPr algn="just"/>
            <a:r>
              <a:rPr lang="pt-BR" sz="2500" b="1" dirty="0" smtClean="0"/>
              <a:t>Vaidade: </a:t>
            </a:r>
            <a:r>
              <a:rPr lang="pt-BR" sz="2500" dirty="0" smtClean="0"/>
              <a:t>Celso Pereira Borges, conhecido como</a:t>
            </a:r>
            <a:r>
              <a:rPr lang="pt-BR" sz="2500" dirty="0" smtClean="0">
                <a:hlinkClick r:id="rId2"/>
              </a:rPr>
              <a:t> Ken Humano</a:t>
            </a:r>
            <a:r>
              <a:rPr lang="pt-BR" sz="2500" dirty="0" smtClean="0"/>
              <a:t>, morreu na tarde desta quinta-feira, 4 de junho. </a:t>
            </a:r>
            <a:r>
              <a:rPr lang="pt-BR" sz="2500" dirty="0" smtClean="0">
                <a:effectLst/>
              </a:rPr>
              <a:t>chegou a fazer seis cirurgias plásticas e outras intervenções estéticas e ganhou o apelido de “Ken humano” brasileiro em referência ao namorado da Barbie.</a:t>
            </a:r>
            <a:endParaRPr lang="pt-BR" sz="2500" dirty="0"/>
          </a:p>
        </p:txBody>
      </p:sp>
      <p:sp>
        <p:nvSpPr>
          <p:cNvPr id="3" name="AutoShape 4" descr="data:image/jpeg;base64,/9j/4AAQSkZJRgABAQAAAQABAAD/2wCEAAkGBxQTEhQUExQWFRUXGBcXFhgXGBcXFxYYHBcaGBgYGBccHCggGBwlHBwUITEhJSksLi4uFx8zODMsNygtLisBCgoKDg0OGxAQGywkHyQsLCwsLC4sLCwsLCwsLCwsLCwsLCwsLCwsLCwsLCwsLCwsLCwsLCwsLCwsLCwsLCwsLP/AABEIAMgA8AMBIgACEQEDEQH/xAAcAAABBQEBAQAAAAAAAAAAAAAFAgMEBgcAAQj/xABIEAABAwIDBAcECAIIBAcAAAABAgMRACEEEjEFQVFxBhMiYYGRsQcyocEUIyRCctHh8FJiM2NzgpKjsrNDU3TxFjQ1RYPCw//EABoBAAEFAQAAAAAAAAAAAAAAAAMAAQIEBQb/xAAtEQACAgEEAAUDAwUBAAAAAAAAAQIDEQQSITEFEyJBUTJhgSMzoQYVkbHxFP/aAAwDAQACEQMRAD8At/SU/ZneSf8AcRVhVVd6Qn6hQG9TSfN5Aq0lq5o2meIlPWrLRHy1DxjUqHL50WSzS/oEme6rHmJMqwpk+gEvD2oTjWqur2z7WqubRwhmKs6e9NgtTVKMDKekaPrl+HpQxlm9W7bWzwXFnv8AlQzDYMTW9p9uMkcSVSHtms1ZMM3YVBwmEg0ew2HtQdRYsleux4wJwLALqQQDZWoB3VMxOyGVe8y0eaEflTuz8P8AWjkqqj7Qenv0dZw+Gylwf0jhgpbO5CRopeszZNrHdkai5RlkJTVZa8RB3TBWFw5yNYZkuxJUU2bB07OhUeG7xqjL2oRbtczHoKH4rHKcJU44tSiSSpRMk7zXMp/hKSeBEHwO+sm6bsllnQ6evyoKPb+SR9JneDXqHZsUnwNQlLBNhlVwNp7geNSE4mADHHfw1SQRY0LaG3BRjaBCkrKlSLFUlKiRp2xorv1sK2jow+9jWStrEMZ0QFJXhyZkSlRyuIjMOAIlKo0t8/rx/Aai50/U1N2FtwsPdYS4LEBTK8jgNiDJBChIHZUIN6SQ0nlG6rZ2qFZRh8E4NJS8636pNQtpbVxzCsq9mZpEyzikr7vvNi9FegnTpvGMoK5S6BDvYKUzeFiCcqVAE6wDaaLbZUFOWvZPxNWK64zlhlO+6VUM+5nB9oLSTlcw+IQoEgiW1QRqNRTrXT/B7y6nm1P+lRqjbXXL7x/rHP8AWaGk0paaOScb20mam101wRmcQE/iStPqKMqN6wzENZhHG3natwdXc8z61UurUSxXLcGtiHsK/F8qNYPQ8/lQLYn9EfxH5Udwfu+JqUOhTHzUFa7keM8ybfCpyqHLJm28gHlc1NkY9iykc9NaKChazp4UUApoBLVjBQdujsI78RhE8wcQn8qu7qRVC28uzX/VYX/cJ+VXNT9GpTcSjqZpPkkt1NFCUv1NaxidCb1KcGRpsj0SaAbaR2jRsvp40E2s8CbGpadPeQ1sousznbSz1iudR8Ng15A7AyTEyNeEa1P2nlUtXM1EwoANdRW3sWDHlJ7ewts0TE1eMDscZQSdRNU/BLEiKv2CxKeqSokAcSYHDWsfxCcljAfw6MJtqRSvaftE4DDBTJh14lpCv4BBUtY7wkQO9Qr54c1JBteBrbgTv51p/to6Qh/FJZQQW2EqBUkzmcXlKxw7ISkcyazdSQdJnfE1lSm5dm7XVGC9KIwHd5TSkKCdcwPh+VSkYa8T8yPAaU0toE2E951obYXaxrEHNrefA/CxpO434X7xoaNNbLUpKUpTJJt+XfUzD9DMSr7lt/5UPekT8uTKutqYjvPnTzOHm5tw8KubPQR/UkJ9f0oDtfZisOrKR48aSsi3hDuqUVlknYu1XMKtDzJyuN+7aQQdUqG9J3jfzFbF0f24nFJQ+2IbcOVbepw74EqR3pVc9xAP3rYH9IjcD4mr57JMWTiHWzZJQlyBpmbVY+SonuFWdO8TwUtbFSqb+ARjEypauKlf6jQ4iijot4VAWmtG2vBVrnlCMGiXWhxdaH+YmtezTJ5n41lWxUTisOP61B8lA/KtPZMgcqyNV9Ro0dFm2J/QjvKvWj2E90eNAtjf0KPH/VR7De4KaHQ8hyhrh9fkPPWiR0oc4nTn8hUm8CissUs6eFFqEq3eFFqaAS72M26RG2H78Xh/gVmrSp2qt0j97CDji2/ghZo+avaWPoMPxGbU0SetodicXDh8KkTQTHLPWq8PSr1VacjKsuaQW+nGmHcTNDDiAASrNA1yiVcgN5qI6M4ClryqIBCW1wlsESE8VqggqUd+6nniElFLkVblbBybwl+QLicTK1/iPrS2nL0rqgttahZaL63cSTlII/jSooII94KNpTNSGGEhKSvKMwOWxKlAGCYEACQRJ1irf9xgkoqLbeeF9gk9FNxb3JJY5f3JmEeqRt/aiU4VxCyIcQpAB0uk692/vppeCGTrETA94GYiYzJ32Nik6SDVf9pHWMsJQRGcpzEnjPYSBdWkqNgLATNgXX1Thu/j3yR0entjeoPrvPtgzAk7gPQfpXII0KvBNvjSMU2Sog7v3407snCFboSTFYE+OTrI8vBOwOzVOnKkGPGPGr7sHoghEFYnTdU7YmzktpFqsDFZ87W2aMa1FDjOzGxdKQJ1tYxpI41PGmlMGacDCt9NuGwNPCqT002fmSVxPER8Zq64hMC6gJ0kgSfGhrwSoKTmSsEbiFW8N1RWU8j8NYMPxrUG9XH2UJ+0vL/gw6yfEig/S7ZxZdKfuq7SeX7tRr2Z4ZwHFOhJ6ssOIzblLFwlPEi81p6eScotmTrIPy5JEbL2RyHpURaamlPZ8BUZwWrfsXZk1yPdgj7Wx3LJ8kqNaSzp4Cs66Pp+1td2c/5aq0RvfXPav9w2dP8AQWvZA+ob5T8aO4YdlPIUE2cPqW/wJ9KPMjsjkPSlEeR4s2NQIGt9+kDzNT3tDQ17fyPqqk1keDwx5bibSNIMju561KVj0SEhYKjoBeoD6CbASYFdg8CEnNItoAPU0JzwmGlGLWWyn7fTL2A/6qecMrqyx3VW9s3xGA/6lZ8mFfnVgLlaelXoOe8Sa8z8CiB30Axo+tXrr8qO56A4h/6xfOtGhPLMi/DidhXlNrSsCSlUxpO4ieMVZsQt17t4d1CkkXQsCUnyJ5g1Ww6DFeYpLeWw7W8nhwp7qfMkn7/5Fp7/ACouPa77wxOLxzyMUywt1h3MtvMptsIUghYJSYJjTxHConS5sJxikoSAlKGwEpEACCYAFhqap2GUEAqzQACokWiL2O499C9t4XHuZHVtulC0pUhQlaQki0wSZiPepajy9DOD7eH9vyaNens1sJR6WV9zXNnJSNnuKKc0LNt5GdBUkc4qP7QNgKxqG1tAOIKUlEbiJta4BCtRoRpWYbO6T4lg9UtbnVT9a0sQRf3xIzJO+N8Vo+znsS2E9WqEuEx2k5ZjNJB92U3qtU1Zm2LSeXwxr9+l21yTawuV8r/pnG3eiLzQzKbUF3Kk5RmKR99ImFxvCSfeTppVb2E59pbi4USmRobT6j419F7FW6oL65RKwpOpBi1oiwrOva3sxDWJZfSkZl5lOgdnOGyg5hH3gFKBPeiqmqjnPX4NLQ6zzGlhk/B7Vw6ffeQFDUTcVOwnSjCKUEocCie4/GqltLZTYcSwyy0kkGHF3FgSI0ubQJ3nhTWxdjYgpUowhSSEhsJQSr+JWcRlAMROt6yFUmsm75j3YZpysUkjdVW6QbRxRUQ0+22mP4MyqKbDQRKTc2ue+lO4NK5SofqKCpPIVxWDMX1tFaVYl/EPFekNkZx/KpRuNdKt+wcMwFHqmi0tJIUFABQPfBPrFHMVsgrySowg9iwlPcDEgaacKfZwQQISI1otkk1wDhFplM9omzszbbg+6SlXIwR8ZqT0IwxOHypdWA2oOQgxcm871aTHdR7aWEDjS21feB8DuNM9F9mDDpSVGXCApxIvlEdnvk6RvJqNcvTgJGOJZKltdnI88kRCXFwBpEyI8CKGOaUb6SiMS9+IeHZTQVyutg81pv4Ryk44sa+7Hejg+1p/s3D8APnV+SbHlVG6KonFE8GVfFSRV4+6eXyrn9U/1GbGnXoRc8MIbR+FPpR1AsOQoOlPZSO4egozTxFIQ9pQ0EZhJAmI4m53bqIu6UPS4i0b4ix8KTWR4PDJ4ZtFgK5S0gHtAn97qira3kjxk0jL323W1oWYJj8sp200/aMB/bPH/I/WjqqBYs/asEP58Sf8tA+dHTWtpf20c/4l+6JqtYtf1i/xGrKKqb6+2v8AEr1rS0yzJmTdwiQ2uvMS8cpncD6U02uk4xf1az/Kr0NW9vJVw2+Cjg5kFJ0KSD5VpOxcKVYVCDiHIKEELTCSgBIGWTIIkb6zNp4AAkgTYTF+XGrx0YD6UFHUpzABSOtzpUkKN5TlkJ3ie/nVL+oKYypjYnzH+UdX4RKULHBrhgb2o4RsobVKitMtt2kqUqDKlbgAkmN/dUxGIUIuq0hNzafeA4T3UW2/sorIaSA+8CFqIGhgwqJIbFzAJv30DdSpCihxJQoblCDHGgeA1x8luT5z0VP6kcnOKinhe5duirpU0oqJJK9TrYCkdMtlJxLABuUKzDS0jKrxg/CkdE/6D++r5UaWAQQbg2PjY1DV1pykip4de6nCRTMBhc7TZUASUJB33Ag68qJMYcJTERTKTkOU7pncJkkx4zUzrARXLyfJ3iXA1g0HMVbqddEEE6H4UKO1HW3MqW1KSQSTaxGgAi8/CnftLqusJSlNwEKBKucgwnlBqOOCQavFMLpTR7IHAAUla7WpMiiI+aQnazTYczG7QR1kC4zTk5zCgOVer1oPt5OVh9c2WvDiO9OaT5EeVWNHVG21RZX1lzpqcolU2hiS4tbhsVqKo4ToPTyqEunHF2FMuGuok1GOEc6k28sI9EL4h7uaT8XB+VXYi3jFUzoUj67E9yGR5qWflV0ZElPepPqK5/UP9RmzSvQi8kXA5fKi5FDAO0OY9aKVNEWMYg2PI0JSntJ7in0onjfcVyPpQ2PrOS6T6CVdvgkvn1HyrlH0PypT7gFNBVyIqupPcsIZrjkpmMV9vwQ/kxiv9oVYIqtY3/1PBgajD4k+a0D5VZSe6trS/to53xJ/rfg9AqjPL7ar/eV6mrrmrPnHe0eZ9TWppO2ZtkdyCCXKj7TxI6lz8CvSmC/AoZtp/wCzu/gNX1H3ARX6kV90XDYjBwOzkOoCevxAzlZBOVJAKUwO0QlEmE7yTVkQhDxCnENdoJzKzqUFG8C0AjKQQSeNCBilK2bhMwhzq2wnKnPJ6sQMtzJEaUZYwys05lXSAezIvr2Tw79Irh9TdKdrfeWd5VWox+Avh2EITlQlKE7kpASPIb6FdK9mh5kpA7SJWjmAbciLVPwbRKE5lZjpItMWmoO0H1KBElIzQIJGnHjRK73TJTXyQnSrYuD6AHRJ77Mk8So/GjnW1Weiz32ZEx97/UaMl6ugthmbf3OM+ngjbawojrEzMjNwg2mNxmKgof0oq44FJKToRFATYkEdx591c54jp/LmpJcM67wfVOytwk+V/o9xW1221AHtK1yjX50n/wAQFZytNKUdTIIjzA+FMIweQyyEjiIAnnxNTEt4hWuVAPd86pR24N2OxLkW3tF9RjqUJ4kuacwEmTUwLtfXfXMYHIJNz30jEKi5NDmwbw3wNPuwCar/AEr2ghGHQ2tQSpxwKTNgQkdq+mqk2qVisT1iw2nmo91V32n4bNhmlfwOeSVJyz5hPnRdLNwtUkV9VWp1tMD/AEhCrJcQogTAJNtOEVyzQLZCew6o/wArY5k5leQSPOi2EdzWOoE8x+dbUdQ5PEjIlThZRY+g6L4k8VMp8kuE+oq54IfWND+ceoqp9Bkdh8/14+Dafzq6bLTLzP4prPt5sZerWIFyaHbHOiJodhvfHOiB1oqBsYxo7MfvhQzN2/7x9aK4ndzT/qFBUq7Q45vnUZYwFpzzglYkW8fnXMm/iPyr19VxArsMjtjmPUUKEnlcEWly8mfdLujSsS424l11opQUDq0ifezE5s4I5d1Aj0SxI0xuJTp/w1n0fFabTiBRI2SXCZB1wfaM2b2BiU/+5vjnh3j/APua8Y6IqIJO1AkjQKwrgnx6z860yKSEVNX2LpkfJr+DLHOjOJi2OYV/deSfi2aF4/o1jlpLYdYWF9n3iJJsNWxW0FgHUDyppeGSLhIBBFTeruS+pkVpaXJelf4K5t5rq2mm5ORtOVVyMyQgJiwJM2tvmrHsZtbjSCuR2QFSd8XAA90xFzS8Ex1j0hJytgnuzqOngPUUaQ2R92OQqrVHKyW7Z4eBopgCAIFomKqmCfccaczoLawpzKDvEnq1W3EZT51bMWezVeTh0thaU6ZMw8dalfwkNT2ZTsrb+LYZQ2cA6co1h0fANmrb0fxb+KaU51QZKSsZXVKSohKUGRKBY5o03VYk7FSQkzEgHQcKae2AFbweYB/Yq5/77jPl4dp2+igYjp6GyoLwzwgkTaDBiQSBbfTbfThl24Q6IgFUJKQDoDBkngACatnSTHjBN5luqKjORsLWJ4E9rso0vWPbe6Qu4heZSySLA7kjggfdHfqajZqJ3RcZ9EqtLXRNTh2a9s7GIWAtJBB4GjTWITBk1ifs+xP1rrV+2nMkgwQpE3nvST5VaMSrEj3XTHKsqcNksGxXLzI5L3jtqoSL9nnVU2jt0uGG9OO6hrGyVuGXFqVzn51Y9lbMS2QQJUNDuHL86g/uFSwL2Ts7q05l6m8HU8/yqB0rSFtKSvRQiN/PujdVlUkJEm59OXGqJ0w2mPdB7RvxgClBNyWCM2lFtlQcbDYQ0LhMlSv4lqiTyAAHhXjZiDoREEc6bAmlA1pmWaD0DR9mWTvdWfJKBVx2Gkl5vun0NYzgNrvtApadWgSTlBlMnfBEHnR/Y/T3EsqCilt8CbKBQb299P5GhuDcshFNKODd8IO0PH0qeKzno/7T8K4oB5t3Dq0k/Wtyf6xIkDvUkVO6U+0ZrCO4UgIewrubrHW3ApSDaAEDuOaDciYuLkSBtlyf1HMes0BQAADedRaizWObeQl1paVtqEpWkyk2Oh/cUJQ3prp8qhIPR7kx0klPKeGtP4MdpPCfkPyplwmdN37NSNnpOcTxPpQq5ycsYIyisZBJp5umstOoFSIisteITS0UsJpxCYpGIgJJOgj4GnzTGOugjiQPOml0Sj2jIfa2kp+gmSFrQ+4oTGXOtspgi8wMv90VSmNrPo9zEYhHcl51Poqrt7aAeuwc3+zESREnrL23bqzhJvFaNMV5aK1je5lkY6b7RQBlxjpgiAshY1i+YEnzrdcfhcg6sKUohCW8yozKOYjMqABJubca+ZsSeyrkf0r6YxT6pBgZ5QcpuAQJAkaiZqtrUlhINp88sIFrcBPKgXSfpG1g2S6qFmcqEg++uJyz3C54ClbZ6PpW047jX3VNpQVKbCg20IEqlIsrhCp1ArF+m3SBOKcR1YhpttKEJtAJhS1ACwClRYbkioqCXZDfkCbb2w7inFOvKlSjMCwHCBuFK2JsX6Qe2vqm9xIJzkahPLeahsMKcWlCBK1qCU8yYFq1B5ppOFDTLQSgwM8BRzJ976zerW44mnbwOlkqey0pafaKEwklSwN5QOwJ5yo1oWHw6FaDXSOFVFzAkvsrGgQQeAyrB+M1atlgoUUapJOU+OlUL3lmlp44iEmMEkcfhUlIing1a9QNoYxDQ7ZuR2Ui6jyHDvNV0m2FbS7Im2MeEpN4ABJPAcTWWY/FFxalHf4wOFSelXSNTqy2lILYuRmsTxUQLx5CKEYfEhWljw/I76v01bVllC+1SeF0SBTTy6cCqjuGjlc4ruacQv8Acn86iqXcHuPrUpCYuq3dx7ppxh3MLandcn4X0paAASRYnUjfzB1pltc33mw0j9BvNesib7t3f30sCLD0Y6SvYJZLRASr32zIadtEkC6Fx95N9NYitp6N7Rw+MZDrRVIstBUCptUe6oeh0I+HzyTu86JbC6QOYJ3rm7iB1qNziAZKTwMTCtxPMFmkSjLB9GFI7/P9KdwxCVTeL0PxL0BSkmREgjeDGX1qbs9IWdZAJ+BEUGDzLolLAOi9OIFcUUttNOMKbTTpFKQivSmnENKFMutyInv5GZqUoUyqlgdMyT26JHW4NW8tvA8IC0EfEq+FZb94ePpW1e2TYansO3iEEfZs+dJtLbhRKgeKSkW4KPCsZw7Slq7AzEBRMXgBMk+AvV6qS2AJrkS97quR9K+gdlYzsMKBEhtlKCJypAbSkqJMSqAYERJr59c0PI+labtnpZ9FweGyJSpwpQEpVpZAzKI4C3iRQ9T3ENp0sSb+CR7XOlK1tIwpAQXD1i0hZUUNJP1SVjKClaz2incEAVljiiamYzbuIxM9YRv0EAZlFaiN4JIBJ3x3UvY+zFPrLaYBgqv3RrzmhvkGlgn9AcGFY1vMMwSFqNu4AT5mtE6QFCwSOs6wRIM5VJBgr0sAIEi1qpnQpIbxLmc5T1cAm1840G7StCf2kHGy0hJUAe0oxAH4tEetQkTiVvZuODagVbpnvmJ5VbMFiGVpKkqTa6psU8wapzuHyqImRu1i24HfFNKcgTIiTy01qu60yzG1xRYtrdJY7LIndmInu7Kd9+PhVH2xjD203KoPWEnNePdKt6uPDSpG2Mb9HAknrlbgQC0nieC1TA/hCTvqruPkgJFkjRKdP1NGhWogJ2uTIb8lQSnePnXjmGBtw31Jb1nwnutTT7w0TRAQxnUn708714lSjwHnTrWHJudKeULRelkQy0gqUJvlHLfT2JOZQSOX504ymBPEz5aU0z95XAQD3n9/CkOLSnMTBASYTO+2kcB376kZj7qBpAPcd9+MzemGJICUiJ8wNx7pp8rAsjTceWqj38POkMeOJKez59w/OvAIptszc6TbcOdODWkOjdth4g/RMMgX+oaE8OyP+1WrYPuk8AfX9KqPQ5zPs/Cy4kHqkgg6ym2kd1W/ZZhpwyDCSZGh940KK9Q8k0ZZ7HmUj6YUgCfo8xaf6WtNbFZt7H0SMX+Jj0crT2GqSJy7HW006punG007lqRAgLRQ3EbRQgwUlZAveAO7vMUZxUBJJIAFyToKq21g0uVNqUFHUEEBR4g/dqMnhcBqYKT5RPc22kggNJjeOzfiCIiqjtbo4xiSVKbSgkEBTQDSkg2gFOvIyDvrzFbIUsEB1xB4pifI2PlTeEwGJZMjEl1O9DrYk8nEkZfEHWh75FxUwXCRmfSboc/hJUfrWf8AmJEFP9on7nO476rWMxClKTmMwAkDgNwHCt7xOMJEKTlVGhuFctyv3aso6bbCRhsQkos24krQnekhWUgDcmTI8Ruo6uc+GVbaNi3LoDMNgEJJtNyOd/3yophnEIdCkZovAJ0m3vbxzoMhVScMq99N88BepJlZlqVlViFqBklpsqt96VBR3392rHhCSEgaSOyBCR/dFp7yTVC2Vtcsv9aAFDKQtJ3pOu49oGD4RWm7F2gHAkZOrUQMl8yVA3SpCgIMiY5HhUZd5Hj0K+jok9Y0VoIuQSSn+ZIEetVnb76MHBCyt0iWkKTBbB++7ftK/hFuPcC3SvpenDoCGXEuvKkdkghkAwpSiJBXMhKd1yZtWavrU4orWcyiZJp4xwJyGjmWolRKlEySTJJ4mlqbp9tOtNOqtFSZEhPqIAI4xy/dqdweEkSa5wTbl+/SpxdgUwht5QSIFMQTuPDz416ynMZp5KbAxqTB4xbwpCGMWuE25DlTL4yoSk/eMkcY3UvEdtxKRTONOZyBokRSEOsuGCd6pEjed8eFu7wpbLWeAPc0MffjcP5R+teQme1pw7tyfz8OFSOsUrQZU8TwphHqopqaVFt/eT+W6m5/fdSHNd6AozYFo8C4PJxX6VoODTlwi/wEeYP51n3s0UPoCLkEOPcven51oa7YU75CdP7tAWVKQWXSMs9kq1ZcUEmO2zMfhXvrTcJhyTc1QPYhhwprFqUf+I0PJsn51qSFpFkiiJEZvkfZagV5jXciFK/hST5CloJjv3VWE7ZcXmadCR1gUgEWyOEEBJ4ibTy407aQ8IOXPwKGKViG1tqIC7ZItmIMxB5fGgriSDEgKFiFAiDwqHjsWUIDotbNGigYvyO6pbeLzoSpJlJAIkzbWq7lns01Xt66IuIxLyQrKlCyBIGZac1vdByGKBI6WvT9bs7GI/AnrR6CrArE/wAqvBCo9KQ5jbe6r/CoD0pkxODfTGWOkeGX2CrIo/cdSW1f4FgUC6RdHGcUewAh0+6sfeOiUrSfeE24iTHA2BzaTZTlXB4hUkeRFDF4lmewQkDWFhKUiLyTdPhBpZw+BbE44kZG+jKSkkEgkGNARYid8Gb14hQpOOS2HF9TJazK6sq1yT2Z8IpDYme4E/vzq2jJY8yvtjcPlUrDYxbJUlJKZHZNwpIULlB3BQNiO8jWpOx8M22g4nEJzIBIYaOmIcGuY/8AJQYzneYSNSKhY3FuPLU48tTi1ElSlXJJ1/QaAAAQKciJaCRUgYgCoWWlhHhSyIll60UypQpKEwNaSlY1NIR6kE9263fXnW7jqABS2spCpidwv8q9SxLmkZgDHCkhDzAyoKt8eVq9ECI3JGhm9LcvA4kDkB60xtB3sk71E+tIQxgzGdzwFQ21XP7jlUx5OVKEbz2j8qiYduSSeP7mkIl4f+UczuHjv8KntTEnTv3+G4VES8Buk+nhXO4hXujU/uaQ4rFOSYGg1+Qps1zSfEDfxPGvRrTDmldAf/Jf/I9/9a1PbEpwwA1lA+P6VlXQdhX0FBynKp1wBUEj3wk33XmtR6XqytIHFwDySo0TCeB2+EZ/7E25YxZ3dcj/AGv+1amy3FZv7C0fZsV/bpH+UmtOCY30GPQp/USGxaqZ0n2eQ6sEkJc7SVDcoe8BwULKHM8KuTRqFtzBda0pI94dpH4hcDx08aUo5WCVNmyWSg4w9claFABV5A07U9oDhNDdl44sNNsupyrSCOCVQfeQd4iJ4TRPDPIWrMIJEgpULidQoag91oikYzZIxCS0pXY1UYBUkCLoO5cwAd0zVXBq7kkMYjpC22nMt5CRxKh8BqarWO9o+HHuqWvkkx5mKszmxcCVdvCNLOmZwqcUeEqkelDcf0EwDjgUGurItlbKktnvKZN+RFEW33AydmeEgGx7QlOrQ0yw8tSjAAyyeJgTYC/dU3aGw8VjW8jikYdsqClJT9ctcGQDdKUiYMAm4FzVl2P0aYw4PUpSjNZRSO0oawVEkx3URyBOpqLl8DeprEmZfjfZosAlvEBR3JcbyyfxBRjyoR0a6LOv4osOhbSUQvEKiShoalMTmKrBMTc74rYlYkaVBcYOUtqzZVmeyoomCT7w0Ik/4jY3qUbsPkBPT5XpKz0m2EwrEudhS220FKChZQkBMhthCRYfeEjgom5qn7VwLIWoNJcRZuJzFIP/ABc2YZhBskak60V6U9DMSkLeZfW8i63EqV1bqQBckA5HIH3hBgaVTcL7pBJ7wSYMaSN9Wt6kuCo4uLwyQcOU3ymN1wP1pcT90k/iqDh8GFqsABPCioaQLQI1niN/xphiG8ItAHiPzrzKYmBHHd6U8taE7r91hTTuJKh3aRuphDqkLG+O+D+lqdwiQkZo0EA71XnkI0p/DrGRObcBemX35VCQIGndTiPc19bpSfEmw/Yph5OZ1KNydfCnG3IClEWkcuzePOoqXIQtW828Tc0hHqXMynF7gDHypnCpsKcWMrMb1EfG/oK8YpMRI6/IN1IQgkkfeIlR/hTw5mkoEkab8s6SNVn+UVJQzuGnHeo8TTCPFECwpuZMedOupjSmUn4mkOfQ/skwZRsti8ZlOr0/icURVn2ls1DyQHATBkFJIIMR6VVvZ5iFI2dhIOrQMHvJNWtraI+8COVxUd6TJODML9nr60tugLUkFxJISSL5bH0rQcFj3JnOvxNdXVUbeSy0iz7IxaiRKp/fKizy4FdXVYrbwV5JZMX9pu2nRj2UNuZCltBVEQrrFmQsXzGEpjhfjVe2f7Q+0W8Q2UiVJ6xuToYOZs33DQ+FdXVNwTXJKFkovhlkw+KSsZ23UKHEHN53kHwp5GJIvmSeciurqpy4ZoqTaySGdqpHvGDzkVFxO2ApVpA7go11dUd3AkxzCKSq4XMbtCPCjOEIiDcfuL11dUF2Oyhe0za1xhW1dkDM8QfeUbobPcB2j3lPCqG4okDN2oECdw7uFdXVoQ4ikjLseZPIhLpTYC3D9d9c5jCeddXVPIMa1pYuYrq6nwIIFItJt3fnTakiSdwFeV1IQhwAInfEnxP5VHdF0J8T417XUhHmPXdI5n0Arm9PkNT3D866upCJ7TJuDEmM0d2iR3Cny3FeV1IcjPVHz+8rckfKurqiJH0hsFnq8Lh0R7rLQtu7Am1EQqurqqy7Lcej/9k=">
            <a:hlinkClick r:id="rId3"/>
          </p:cNvPr>
          <p:cNvSpPr>
            <a:spLocks noChangeAspect="1" noChangeArrowheads="1"/>
          </p:cNvSpPr>
          <p:nvPr/>
        </p:nvSpPr>
        <p:spPr bwMode="auto">
          <a:xfrm>
            <a:off x="53975" y="-1143000"/>
            <a:ext cx="285750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36624"/>
            <a:ext cx="28289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678" y="3151076"/>
            <a:ext cx="4511786" cy="317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58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down)">
                                      <p:cBhvr>
                                        <p:cTn id="12" dur="580">
                                          <p:stCondLst>
                                            <p:cond delay="0"/>
                                          </p:stCondLst>
                                        </p:cTn>
                                        <p:tgtEl>
                                          <p:spTgt spid="4101"/>
                                        </p:tgtEl>
                                      </p:cBhvr>
                                    </p:animEffect>
                                    <p:anim calcmode="lin" valueType="num">
                                      <p:cBhvr>
                                        <p:cTn id="13"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18" dur="26">
                                          <p:stCondLst>
                                            <p:cond delay="650"/>
                                          </p:stCondLst>
                                        </p:cTn>
                                        <p:tgtEl>
                                          <p:spTgt spid="4101"/>
                                        </p:tgtEl>
                                      </p:cBhvr>
                                      <p:to x="100000" y="60000"/>
                                    </p:animScale>
                                    <p:animScale>
                                      <p:cBhvr>
                                        <p:cTn id="19" dur="166" decel="50000">
                                          <p:stCondLst>
                                            <p:cond delay="676"/>
                                          </p:stCondLst>
                                        </p:cTn>
                                        <p:tgtEl>
                                          <p:spTgt spid="4101"/>
                                        </p:tgtEl>
                                      </p:cBhvr>
                                      <p:to x="100000" y="100000"/>
                                    </p:animScale>
                                    <p:animScale>
                                      <p:cBhvr>
                                        <p:cTn id="20" dur="26">
                                          <p:stCondLst>
                                            <p:cond delay="1312"/>
                                          </p:stCondLst>
                                        </p:cTn>
                                        <p:tgtEl>
                                          <p:spTgt spid="4101"/>
                                        </p:tgtEl>
                                      </p:cBhvr>
                                      <p:to x="100000" y="80000"/>
                                    </p:animScale>
                                    <p:animScale>
                                      <p:cBhvr>
                                        <p:cTn id="21" dur="166" decel="50000">
                                          <p:stCondLst>
                                            <p:cond delay="1338"/>
                                          </p:stCondLst>
                                        </p:cTn>
                                        <p:tgtEl>
                                          <p:spTgt spid="4101"/>
                                        </p:tgtEl>
                                      </p:cBhvr>
                                      <p:to x="100000" y="100000"/>
                                    </p:animScale>
                                    <p:animScale>
                                      <p:cBhvr>
                                        <p:cTn id="22" dur="26">
                                          <p:stCondLst>
                                            <p:cond delay="1642"/>
                                          </p:stCondLst>
                                        </p:cTn>
                                        <p:tgtEl>
                                          <p:spTgt spid="4101"/>
                                        </p:tgtEl>
                                      </p:cBhvr>
                                      <p:to x="100000" y="90000"/>
                                    </p:animScale>
                                    <p:animScale>
                                      <p:cBhvr>
                                        <p:cTn id="23" dur="166" decel="50000">
                                          <p:stCondLst>
                                            <p:cond delay="1668"/>
                                          </p:stCondLst>
                                        </p:cTn>
                                        <p:tgtEl>
                                          <p:spTgt spid="4101"/>
                                        </p:tgtEl>
                                      </p:cBhvr>
                                      <p:to x="100000" y="100000"/>
                                    </p:animScale>
                                    <p:animScale>
                                      <p:cBhvr>
                                        <p:cTn id="24" dur="26">
                                          <p:stCondLst>
                                            <p:cond delay="1808"/>
                                          </p:stCondLst>
                                        </p:cTn>
                                        <p:tgtEl>
                                          <p:spTgt spid="4101"/>
                                        </p:tgtEl>
                                      </p:cBhvr>
                                      <p:to x="100000" y="95000"/>
                                    </p:animScale>
                                    <p:animScale>
                                      <p:cBhvr>
                                        <p:cTn id="25" dur="166" decel="50000">
                                          <p:stCondLst>
                                            <p:cond delay="1834"/>
                                          </p:stCondLst>
                                        </p:cTn>
                                        <p:tgtEl>
                                          <p:spTgt spid="410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wipe(down)">
                                      <p:cBhvr>
                                        <p:cTn id="30" dur="580">
                                          <p:stCondLst>
                                            <p:cond delay="0"/>
                                          </p:stCondLst>
                                        </p:cTn>
                                        <p:tgtEl>
                                          <p:spTgt spid="4102"/>
                                        </p:tgtEl>
                                      </p:cBhvr>
                                    </p:animEffect>
                                    <p:anim calcmode="lin" valueType="num">
                                      <p:cBhvr>
                                        <p:cTn id="31"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36" dur="26">
                                          <p:stCondLst>
                                            <p:cond delay="650"/>
                                          </p:stCondLst>
                                        </p:cTn>
                                        <p:tgtEl>
                                          <p:spTgt spid="4102"/>
                                        </p:tgtEl>
                                      </p:cBhvr>
                                      <p:to x="100000" y="60000"/>
                                    </p:animScale>
                                    <p:animScale>
                                      <p:cBhvr>
                                        <p:cTn id="37" dur="166" decel="50000">
                                          <p:stCondLst>
                                            <p:cond delay="676"/>
                                          </p:stCondLst>
                                        </p:cTn>
                                        <p:tgtEl>
                                          <p:spTgt spid="4102"/>
                                        </p:tgtEl>
                                      </p:cBhvr>
                                      <p:to x="100000" y="100000"/>
                                    </p:animScale>
                                    <p:animScale>
                                      <p:cBhvr>
                                        <p:cTn id="38" dur="26">
                                          <p:stCondLst>
                                            <p:cond delay="1312"/>
                                          </p:stCondLst>
                                        </p:cTn>
                                        <p:tgtEl>
                                          <p:spTgt spid="4102"/>
                                        </p:tgtEl>
                                      </p:cBhvr>
                                      <p:to x="100000" y="80000"/>
                                    </p:animScale>
                                    <p:animScale>
                                      <p:cBhvr>
                                        <p:cTn id="39" dur="166" decel="50000">
                                          <p:stCondLst>
                                            <p:cond delay="1338"/>
                                          </p:stCondLst>
                                        </p:cTn>
                                        <p:tgtEl>
                                          <p:spTgt spid="4102"/>
                                        </p:tgtEl>
                                      </p:cBhvr>
                                      <p:to x="100000" y="100000"/>
                                    </p:animScale>
                                    <p:animScale>
                                      <p:cBhvr>
                                        <p:cTn id="40" dur="26">
                                          <p:stCondLst>
                                            <p:cond delay="1642"/>
                                          </p:stCondLst>
                                        </p:cTn>
                                        <p:tgtEl>
                                          <p:spTgt spid="4102"/>
                                        </p:tgtEl>
                                      </p:cBhvr>
                                      <p:to x="100000" y="90000"/>
                                    </p:animScale>
                                    <p:animScale>
                                      <p:cBhvr>
                                        <p:cTn id="41" dur="166" decel="50000">
                                          <p:stCondLst>
                                            <p:cond delay="1668"/>
                                          </p:stCondLst>
                                        </p:cTn>
                                        <p:tgtEl>
                                          <p:spTgt spid="4102"/>
                                        </p:tgtEl>
                                      </p:cBhvr>
                                      <p:to x="100000" y="100000"/>
                                    </p:animScale>
                                    <p:animScale>
                                      <p:cBhvr>
                                        <p:cTn id="42" dur="26">
                                          <p:stCondLst>
                                            <p:cond delay="1808"/>
                                          </p:stCondLst>
                                        </p:cTn>
                                        <p:tgtEl>
                                          <p:spTgt spid="4102"/>
                                        </p:tgtEl>
                                      </p:cBhvr>
                                      <p:to x="100000" y="95000"/>
                                    </p:animScale>
                                    <p:animScale>
                                      <p:cBhvr>
                                        <p:cTn id="43" dur="166" decel="50000">
                                          <p:stCondLst>
                                            <p:cond delay="1834"/>
                                          </p:stCondLst>
                                        </p:cTn>
                                        <p:tgtEl>
                                          <p:spTgt spid="4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699258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107504" y="5120024"/>
            <a:ext cx="8928992" cy="1477328"/>
          </a:xfrm>
          <a:prstGeom prst="rect">
            <a:avLst/>
          </a:prstGeom>
        </p:spPr>
        <p:txBody>
          <a:bodyPr wrap="square">
            <a:spAutoFit/>
          </a:bodyPr>
          <a:lstStyle/>
          <a:p>
            <a:pPr algn="just"/>
            <a:r>
              <a:rPr lang="pt-BR" dirty="0" smtClean="0"/>
              <a:t>Os fãs de música sertaneja acordaram tristes na manhã desta quarta (24 de junho): um ídolo e jovem talento do estilo musical, </a:t>
            </a:r>
            <a:r>
              <a:rPr lang="pt-BR" dirty="0" smtClean="0">
                <a:hlinkClick r:id="rId3"/>
              </a:rPr>
              <a:t>o cantor </a:t>
            </a:r>
            <a:r>
              <a:rPr lang="pt-BR" b="1" dirty="0" smtClean="0">
                <a:hlinkClick r:id="rId3"/>
              </a:rPr>
              <a:t>Cristiano Araújo</a:t>
            </a:r>
            <a:r>
              <a:rPr lang="pt-BR" dirty="0" smtClean="0">
                <a:hlinkClick r:id="rId3"/>
              </a:rPr>
              <a:t> morreu em um acidente de carro</a:t>
            </a:r>
            <a:r>
              <a:rPr lang="pt-BR" dirty="0" smtClean="0"/>
              <a:t> durante a madrugada — nas redes sociais, músicos lamentaram o falecimento do rapaz, que tinha apenas 29 anos e estava acompanhado da namorada no momento do acidente. Ela também morreu.</a:t>
            </a:r>
            <a:endParaRPr lang="pt-BR" dirty="0"/>
          </a:p>
        </p:txBody>
      </p:sp>
    </p:spTree>
    <p:extLst>
      <p:ext uri="{BB962C8B-B14F-4D97-AF65-F5344CB8AC3E}">
        <p14:creationId xmlns:p14="http://schemas.microsoft.com/office/powerpoint/2010/main" val="29864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332656"/>
            <a:ext cx="8568952" cy="1862048"/>
          </a:xfrm>
          <a:prstGeom prst="rect">
            <a:avLst/>
          </a:prstGeom>
        </p:spPr>
        <p:txBody>
          <a:bodyPr wrap="square">
            <a:spAutoFit/>
          </a:bodyPr>
          <a:lstStyle/>
          <a:p>
            <a:pPr algn="just"/>
            <a:r>
              <a:rPr lang="pt-BR" sz="2300" dirty="0" smtClean="0"/>
              <a:t>	A apresentadora </a:t>
            </a:r>
            <a:r>
              <a:rPr lang="pt-BR" sz="2300" b="1" dirty="0" smtClean="0"/>
              <a:t>Fátima Bernardes </a:t>
            </a:r>
            <a:r>
              <a:rPr lang="pt-BR" sz="2300" dirty="0" smtClean="0"/>
              <a:t>resolveu prestar sua homenagem ao músico durante o programa </a:t>
            </a:r>
            <a:r>
              <a:rPr lang="pt-BR" sz="2300" b="1" i="1" dirty="0" smtClean="0"/>
              <a:t>Encontro</a:t>
            </a:r>
            <a:r>
              <a:rPr lang="pt-BR" sz="2300" i="1" dirty="0" smtClean="0"/>
              <a:t> </a:t>
            </a:r>
            <a:r>
              <a:rPr lang="pt-BR" sz="2300" dirty="0" smtClean="0"/>
              <a:t>desta quarta (24). No entanto, no momento de emoção, a apresentadora acabou se atrapalhando e trocou o nome do músico, Cristiano Araújo, pelo do jogador </a:t>
            </a:r>
            <a:r>
              <a:rPr lang="pt-BR" sz="2300" b="1" dirty="0" smtClean="0"/>
              <a:t>Cristiano Ronaldo.</a:t>
            </a:r>
            <a:endParaRPr lang="pt-BR" sz="23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14" y="2132856"/>
            <a:ext cx="513397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656</Words>
  <Application>Microsoft Office PowerPoint</Application>
  <PresentationFormat>Apresentação na tela (4:3)</PresentationFormat>
  <Paragraphs>18</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Dionisio</dc:creator>
  <cp:lastModifiedBy>Dionisio</cp:lastModifiedBy>
  <cp:revision>10</cp:revision>
  <dcterms:created xsi:type="dcterms:W3CDTF">2015-06-25T10:27:25Z</dcterms:created>
  <dcterms:modified xsi:type="dcterms:W3CDTF">2015-06-25T12:12:48Z</dcterms:modified>
</cp:coreProperties>
</file>